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24"/>
  </p:notesMasterIdLst>
  <p:sldIdLst>
    <p:sldId id="256" r:id="rId2"/>
    <p:sldId id="257" r:id="rId3"/>
    <p:sldId id="258" r:id="rId4"/>
    <p:sldId id="259" r:id="rId5"/>
    <p:sldId id="260" r:id="rId6"/>
    <p:sldId id="261" r:id="rId7"/>
    <p:sldId id="262" r:id="rId8"/>
    <p:sldId id="265" r:id="rId9"/>
    <p:sldId id="266" r:id="rId10"/>
    <p:sldId id="267" r:id="rId11"/>
    <p:sldId id="268" r:id="rId12"/>
    <p:sldId id="269" r:id="rId13"/>
    <p:sldId id="270" r:id="rId14"/>
    <p:sldId id="271" r:id="rId15"/>
    <p:sldId id="272" r:id="rId16"/>
    <p:sldId id="273" r:id="rId17"/>
    <p:sldId id="277" r:id="rId18"/>
    <p:sldId id="274" r:id="rId19"/>
    <p:sldId id="275" r:id="rId20"/>
    <p:sldId id="276"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42"/>
    <p:restoredTop sz="94741"/>
  </p:normalViewPr>
  <p:slideViewPr>
    <p:cSldViewPr snapToGrid="0">
      <p:cViewPr varScale="1">
        <p:scale>
          <a:sx n="110" d="100"/>
          <a:sy n="110" d="100"/>
        </p:scale>
        <p:origin x="64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99C560-0BA3-4178-A2F4-3DBBA4F1983D}" type="doc">
      <dgm:prSet loTypeId="urn:microsoft.com/office/officeart/2016/7/layout/BasicLinearProcessNumbered" loCatId="process" qsTypeId="urn:microsoft.com/office/officeart/2005/8/quickstyle/simple1" qsCatId="simple" csTypeId="urn:microsoft.com/office/officeart/2005/8/colors/colorful2" csCatId="colorful" phldr="1"/>
      <dgm:spPr/>
      <dgm:t>
        <a:bodyPr/>
        <a:lstStyle/>
        <a:p>
          <a:endParaRPr lang="en-US"/>
        </a:p>
      </dgm:t>
    </dgm:pt>
    <dgm:pt modelId="{863D49B9-453B-4EF8-825F-68E724986E97}">
      <dgm:prSet/>
      <dgm:spPr/>
      <dgm:t>
        <a:bodyPr/>
        <a:lstStyle/>
        <a:p>
          <a:r>
            <a:rPr lang="en-US" b="1" dirty="0"/>
            <a:t>Step 1. </a:t>
          </a:r>
        </a:p>
        <a:p>
          <a:r>
            <a:rPr lang="en-US" b="1" dirty="0" err="1"/>
            <a:t>Neptune.ai</a:t>
          </a:r>
          <a:r>
            <a:rPr lang="en-US" b="1" dirty="0"/>
            <a:t> Account Sign-up</a:t>
          </a:r>
          <a:endParaRPr lang="en-US" dirty="0"/>
        </a:p>
      </dgm:t>
    </dgm:pt>
    <dgm:pt modelId="{77F95D8B-7B68-41BE-B99A-7B430B9DA8D6}" type="parTrans" cxnId="{5837B54A-B2E8-4A50-A70B-53DBB5B2309E}">
      <dgm:prSet/>
      <dgm:spPr/>
      <dgm:t>
        <a:bodyPr/>
        <a:lstStyle/>
        <a:p>
          <a:endParaRPr lang="en-US"/>
        </a:p>
      </dgm:t>
    </dgm:pt>
    <dgm:pt modelId="{3DF0D7D9-8249-423D-8A62-70E3DAA47A17}" type="sibTrans" cxnId="{5837B54A-B2E8-4A50-A70B-53DBB5B2309E}">
      <dgm:prSet phldrT="1" phldr="0"/>
      <dgm:spPr/>
      <dgm:t>
        <a:bodyPr/>
        <a:lstStyle/>
        <a:p>
          <a:r>
            <a:rPr lang="en-US"/>
            <a:t>1</a:t>
          </a:r>
        </a:p>
      </dgm:t>
    </dgm:pt>
    <dgm:pt modelId="{18F843AD-15E4-4BAC-9C77-0E586D20F39F}">
      <dgm:prSet/>
      <dgm:spPr/>
      <dgm:t>
        <a:bodyPr/>
        <a:lstStyle/>
        <a:p>
          <a:r>
            <a:rPr lang="en-US" b="1" dirty="0"/>
            <a:t>Step 2. </a:t>
          </a:r>
        </a:p>
        <a:p>
          <a:r>
            <a:rPr lang="en-US" b="1" dirty="0"/>
            <a:t>Setting Up a Workspace</a:t>
          </a:r>
          <a:endParaRPr lang="en-US" dirty="0"/>
        </a:p>
      </dgm:t>
    </dgm:pt>
    <dgm:pt modelId="{ECDE60BB-E85A-446A-B542-591A87383045}" type="parTrans" cxnId="{D5C8DFA2-821A-486E-8FAE-DB139BB85A09}">
      <dgm:prSet/>
      <dgm:spPr/>
      <dgm:t>
        <a:bodyPr/>
        <a:lstStyle/>
        <a:p>
          <a:endParaRPr lang="en-US"/>
        </a:p>
      </dgm:t>
    </dgm:pt>
    <dgm:pt modelId="{36D8A0A3-3718-4B3F-A93B-2032B16ED37C}" type="sibTrans" cxnId="{D5C8DFA2-821A-486E-8FAE-DB139BB85A09}">
      <dgm:prSet phldrT="2" phldr="0"/>
      <dgm:spPr/>
      <dgm:t>
        <a:bodyPr/>
        <a:lstStyle/>
        <a:p>
          <a:r>
            <a:rPr lang="en-US"/>
            <a:t>2</a:t>
          </a:r>
        </a:p>
      </dgm:t>
    </dgm:pt>
    <dgm:pt modelId="{34C79C3B-6B51-455C-BD2C-C532D4FF3362}">
      <dgm:prSet/>
      <dgm:spPr/>
      <dgm:t>
        <a:bodyPr/>
        <a:lstStyle/>
        <a:p>
          <a:r>
            <a:rPr lang="en-US" b="1" dirty="0"/>
            <a:t>Step 3. </a:t>
          </a:r>
        </a:p>
        <a:p>
          <a:r>
            <a:rPr lang="en-US" b="1" dirty="0"/>
            <a:t>Creating a New Project</a:t>
          </a:r>
          <a:endParaRPr lang="en-US" dirty="0"/>
        </a:p>
      </dgm:t>
    </dgm:pt>
    <dgm:pt modelId="{2D74FFAB-8E93-4F9D-B02A-370FEACD0417}" type="parTrans" cxnId="{CAADEBB1-7E1B-4DF3-90F7-249BB82ED60A}">
      <dgm:prSet/>
      <dgm:spPr/>
      <dgm:t>
        <a:bodyPr/>
        <a:lstStyle/>
        <a:p>
          <a:endParaRPr lang="en-US"/>
        </a:p>
      </dgm:t>
    </dgm:pt>
    <dgm:pt modelId="{455152EE-5C28-4424-99F0-FD262DF24D1B}" type="sibTrans" cxnId="{CAADEBB1-7E1B-4DF3-90F7-249BB82ED60A}">
      <dgm:prSet phldrT="3" phldr="0"/>
      <dgm:spPr/>
      <dgm:t>
        <a:bodyPr/>
        <a:lstStyle/>
        <a:p>
          <a:r>
            <a:rPr lang="en-US"/>
            <a:t>3</a:t>
          </a:r>
        </a:p>
      </dgm:t>
    </dgm:pt>
    <dgm:pt modelId="{954DE1C3-259A-4E86-BB42-A695AEB5C8BB}">
      <dgm:prSet/>
      <dgm:spPr/>
      <dgm:t>
        <a:bodyPr/>
        <a:lstStyle/>
        <a:p>
          <a:r>
            <a:rPr lang="en-US" b="1" dirty="0"/>
            <a:t>Step 4. </a:t>
          </a:r>
        </a:p>
        <a:p>
          <a:r>
            <a:rPr lang="en-US" b="1" dirty="0"/>
            <a:t>API Token Generation</a:t>
          </a:r>
          <a:endParaRPr lang="en-US" dirty="0"/>
        </a:p>
      </dgm:t>
    </dgm:pt>
    <dgm:pt modelId="{6CAA323F-E21C-4909-B7AA-B84C03C2B9BD}" type="parTrans" cxnId="{AEA3CB6C-5333-4E4E-A985-5DAFBF1429AA}">
      <dgm:prSet/>
      <dgm:spPr/>
      <dgm:t>
        <a:bodyPr/>
        <a:lstStyle/>
        <a:p>
          <a:endParaRPr lang="en-US"/>
        </a:p>
      </dgm:t>
    </dgm:pt>
    <dgm:pt modelId="{47E7A5EE-E15F-4E27-A76B-FABC883CBCE2}" type="sibTrans" cxnId="{AEA3CB6C-5333-4E4E-A985-5DAFBF1429AA}">
      <dgm:prSet phldrT="4" phldr="0"/>
      <dgm:spPr/>
      <dgm:t>
        <a:bodyPr/>
        <a:lstStyle/>
        <a:p>
          <a:r>
            <a:rPr lang="en-US"/>
            <a:t>4</a:t>
          </a:r>
        </a:p>
      </dgm:t>
    </dgm:pt>
    <dgm:pt modelId="{6D04DB5E-92EF-2049-B985-07ED73B4B048}" type="pres">
      <dgm:prSet presAssocID="{B599C560-0BA3-4178-A2F4-3DBBA4F1983D}" presName="Name0" presStyleCnt="0">
        <dgm:presLayoutVars>
          <dgm:animLvl val="lvl"/>
          <dgm:resizeHandles val="exact"/>
        </dgm:presLayoutVars>
      </dgm:prSet>
      <dgm:spPr/>
    </dgm:pt>
    <dgm:pt modelId="{3FE42369-7E54-414E-9912-258AC70615B6}" type="pres">
      <dgm:prSet presAssocID="{863D49B9-453B-4EF8-825F-68E724986E97}" presName="compositeNode" presStyleCnt="0">
        <dgm:presLayoutVars>
          <dgm:bulletEnabled val="1"/>
        </dgm:presLayoutVars>
      </dgm:prSet>
      <dgm:spPr/>
    </dgm:pt>
    <dgm:pt modelId="{85F75C82-BE75-9E41-8FB2-5420BA745257}" type="pres">
      <dgm:prSet presAssocID="{863D49B9-453B-4EF8-825F-68E724986E97}" presName="bgRect" presStyleLbl="bgAccFollowNode1" presStyleIdx="0" presStyleCnt="4"/>
      <dgm:spPr/>
    </dgm:pt>
    <dgm:pt modelId="{86261209-1B01-AA4D-8A43-DC6698F87D5A}" type="pres">
      <dgm:prSet presAssocID="{3DF0D7D9-8249-423D-8A62-70E3DAA47A17}" presName="sibTransNodeCircle" presStyleLbl="alignNode1" presStyleIdx="0" presStyleCnt="8">
        <dgm:presLayoutVars>
          <dgm:chMax val="0"/>
          <dgm:bulletEnabled/>
        </dgm:presLayoutVars>
      </dgm:prSet>
      <dgm:spPr/>
    </dgm:pt>
    <dgm:pt modelId="{AA0AF095-374D-D84E-93EF-1A741BC4AB04}" type="pres">
      <dgm:prSet presAssocID="{863D49B9-453B-4EF8-825F-68E724986E97}" presName="bottomLine" presStyleLbl="alignNode1" presStyleIdx="1" presStyleCnt="8">
        <dgm:presLayoutVars/>
      </dgm:prSet>
      <dgm:spPr/>
    </dgm:pt>
    <dgm:pt modelId="{D07C8581-B170-504A-9CD7-8C579FE5E4BF}" type="pres">
      <dgm:prSet presAssocID="{863D49B9-453B-4EF8-825F-68E724986E97}" presName="nodeText" presStyleLbl="bgAccFollowNode1" presStyleIdx="0" presStyleCnt="4">
        <dgm:presLayoutVars>
          <dgm:bulletEnabled val="1"/>
        </dgm:presLayoutVars>
      </dgm:prSet>
      <dgm:spPr/>
    </dgm:pt>
    <dgm:pt modelId="{52079AB0-7B3C-EB4E-BECA-133A92D7AEBF}" type="pres">
      <dgm:prSet presAssocID="{3DF0D7D9-8249-423D-8A62-70E3DAA47A17}" presName="sibTrans" presStyleCnt="0"/>
      <dgm:spPr/>
    </dgm:pt>
    <dgm:pt modelId="{DF56E50E-9E25-8744-9C1B-D23BE92B9DE8}" type="pres">
      <dgm:prSet presAssocID="{18F843AD-15E4-4BAC-9C77-0E586D20F39F}" presName="compositeNode" presStyleCnt="0">
        <dgm:presLayoutVars>
          <dgm:bulletEnabled val="1"/>
        </dgm:presLayoutVars>
      </dgm:prSet>
      <dgm:spPr/>
    </dgm:pt>
    <dgm:pt modelId="{1EC347FE-6658-CF42-95BA-5C4E4EF7BE86}" type="pres">
      <dgm:prSet presAssocID="{18F843AD-15E4-4BAC-9C77-0E586D20F39F}" presName="bgRect" presStyleLbl="bgAccFollowNode1" presStyleIdx="1" presStyleCnt="4"/>
      <dgm:spPr/>
    </dgm:pt>
    <dgm:pt modelId="{5EACAD4F-DC7E-2345-B464-C316ECD6FAB7}" type="pres">
      <dgm:prSet presAssocID="{36D8A0A3-3718-4B3F-A93B-2032B16ED37C}" presName="sibTransNodeCircle" presStyleLbl="alignNode1" presStyleIdx="2" presStyleCnt="8">
        <dgm:presLayoutVars>
          <dgm:chMax val="0"/>
          <dgm:bulletEnabled/>
        </dgm:presLayoutVars>
      </dgm:prSet>
      <dgm:spPr/>
    </dgm:pt>
    <dgm:pt modelId="{7895569E-433F-034B-A27C-07DAB98CF42A}" type="pres">
      <dgm:prSet presAssocID="{18F843AD-15E4-4BAC-9C77-0E586D20F39F}" presName="bottomLine" presStyleLbl="alignNode1" presStyleIdx="3" presStyleCnt="8">
        <dgm:presLayoutVars/>
      </dgm:prSet>
      <dgm:spPr/>
    </dgm:pt>
    <dgm:pt modelId="{F5A6B90D-B205-D848-8E22-7FF5A60C77C8}" type="pres">
      <dgm:prSet presAssocID="{18F843AD-15E4-4BAC-9C77-0E586D20F39F}" presName="nodeText" presStyleLbl="bgAccFollowNode1" presStyleIdx="1" presStyleCnt="4">
        <dgm:presLayoutVars>
          <dgm:bulletEnabled val="1"/>
        </dgm:presLayoutVars>
      </dgm:prSet>
      <dgm:spPr/>
    </dgm:pt>
    <dgm:pt modelId="{76D4356C-1A2B-724D-9B40-3F1B8CD07B62}" type="pres">
      <dgm:prSet presAssocID="{36D8A0A3-3718-4B3F-A93B-2032B16ED37C}" presName="sibTrans" presStyleCnt="0"/>
      <dgm:spPr/>
    </dgm:pt>
    <dgm:pt modelId="{38758D2D-2E4B-D549-B10A-E471C9055303}" type="pres">
      <dgm:prSet presAssocID="{34C79C3B-6B51-455C-BD2C-C532D4FF3362}" presName="compositeNode" presStyleCnt="0">
        <dgm:presLayoutVars>
          <dgm:bulletEnabled val="1"/>
        </dgm:presLayoutVars>
      </dgm:prSet>
      <dgm:spPr/>
    </dgm:pt>
    <dgm:pt modelId="{8D74CF96-B6F7-FA49-B572-CA50748DA159}" type="pres">
      <dgm:prSet presAssocID="{34C79C3B-6B51-455C-BD2C-C532D4FF3362}" presName="bgRect" presStyleLbl="bgAccFollowNode1" presStyleIdx="2" presStyleCnt="4"/>
      <dgm:spPr/>
    </dgm:pt>
    <dgm:pt modelId="{28324939-6705-AF46-B8D2-3FE638020643}" type="pres">
      <dgm:prSet presAssocID="{455152EE-5C28-4424-99F0-FD262DF24D1B}" presName="sibTransNodeCircle" presStyleLbl="alignNode1" presStyleIdx="4" presStyleCnt="8">
        <dgm:presLayoutVars>
          <dgm:chMax val="0"/>
          <dgm:bulletEnabled/>
        </dgm:presLayoutVars>
      </dgm:prSet>
      <dgm:spPr/>
    </dgm:pt>
    <dgm:pt modelId="{72522302-B610-2A4C-9C02-05C1E8F85630}" type="pres">
      <dgm:prSet presAssocID="{34C79C3B-6B51-455C-BD2C-C532D4FF3362}" presName="bottomLine" presStyleLbl="alignNode1" presStyleIdx="5" presStyleCnt="8">
        <dgm:presLayoutVars/>
      </dgm:prSet>
      <dgm:spPr/>
    </dgm:pt>
    <dgm:pt modelId="{7B68FAE9-9E8F-754B-8543-F23959B10227}" type="pres">
      <dgm:prSet presAssocID="{34C79C3B-6B51-455C-BD2C-C532D4FF3362}" presName="nodeText" presStyleLbl="bgAccFollowNode1" presStyleIdx="2" presStyleCnt="4">
        <dgm:presLayoutVars>
          <dgm:bulletEnabled val="1"/>
        </dgm:presLayoutVars>
      </dgm:prSet>
      <dgm:spPr/>
    </dgm:pt>
    <dgm:pt modelId="{9326F25E-AD90-7C45-AF9E-83544EC27378}" type="pres">
      <dgm:prSet presAssocID="{455152EE-5C28-4424-99F0-FD262DF24D1B}" presName="sibTrans" presStyleCnt="0"/>
      <dgm:spPr/>
    </dgm:pt>
    <dgm:pt modelId="{BF1331E9-AD99-1545-9F08-C8D32E88C66E}" type="pres">
      <dgm:prSet presAssocID="{954DE1C3-259A-4E86-BB42-A695AEB5C8BB}" presName="compositeNode" presStyleCnt="0">
        <dgm:presLayoutVars>
          <dgm:bulletEnabled val="1"/>
        </dgm:presLayoutVars>
      </dgm:prSet>
      <dgm:spPr/>
    </dgm:pt>
    <dgm:pt modelId="{D006C0DC-B918-774C-91C0-1FE366D8715C}" type="pres">
      <dgm:prSet presAssocID="{954DE1C3-259A-4E86-BB42-A695AEB5C8BB}" presName="bgRect" presStyleLbl="bgAccFollowNode1" presStyleIdx="3" presStyleCnt="4"/>
      <dgm:spPr/>
    </dgm:pt>
    <dgm:pt modelId="{8B6991FD-B548-F148-8C7A-53F1A30442CC}" type="pres">
      <dgm:prSet presAssocID="{47E7A5EE-E15F-4E27-A76B-FABC883CBCE2}" presName="sibTransNodeCircle" presStyleLbl="alignNode1" presStyleIdx="6" presStyleCnt="8">
        <dgm:presLayoutVars>
          <dgm:chMax val="0"/>
          <dgm:bulletEnabled/>
        </dgm:presLayoutVars>
      </dgm:prSet>
      <dgm:spPr/>
    </dgm:pt>
    <dgm:pt modelId="{D78303FA-499E-9D40-B2D2-BC1A9A20478C}" type="pres">
      <dgm:prSet presAssocID="{954DE1C3-259A-4E86-BB42-A695AEB5C8BB}" presName="bottomLine" presStyleLbl="alignNode1" presStyleIdx="7" presStyleCnt="8">
        <dgm:presLayoutVars/>
      </dgm:prSet>
      <dgm:spPr/>
    </dgm:pt>
    <dgm:pt modelId="{E566AD6A-1A82-614F-98AC-666824D2D410}" type="pres">
      <dgm:prSet presAssocID="{954DE1C3-259A-4E86-BB42-A695AEB5C8BB}" presName="nodeText" presStyleLbl="bgAccFollowNode1" presStyleIdx="3" presStyleCnt="4">
        <dgm:presLayoutVars>
          <dgm:bulletEnabled val="1"/>
        </dgm:presLayoutVars>
      </dgm:prSet>
      <dgm:spPr/>
    </dgm:pt>
  </dgm:ptLst>
  <dgm:cxnLst>
    <dgm:cxn modelId="{6B612D03-FFF9-6143-B2D7-106C80773DD5}" type="presOf" srcId="{18F843AD-15E4-4BAC-9C77-0E586D20F39F}" destId="{F5A6B90D-B205-D848-8E22-7FF5A60C77C8}" srcOrd="1" destOrd="0" presId="urn:microsoft.com/office/officeart/2016/7/layout/BasicLinearProcessNumbered"/>
    <dgm:cxn modelId="{E8904707-79AC-2847-B8F3-1DB72FB83DC8}" type="presOf" srcId="{954DE1C3-259A-4E86-BB42-A695AEB5C8BB}" destId="{E566AD6A-1A82-614F-98AC-666824D2D410}" srcOrd="1" destOrd="0" presId="urn:microsoft.com/office/officeart/2016/7/layout/BasicLinearProcessNumbered"/>
    <dgm:cxn modelId="{D4FFC639-BCFC-2649-8D6C-59805E07BB1F}" type="presOf" srcId="{18F843AD-15E4-4BAC-9C77-0E586D20F39F}" destId="{1EC347FE-6658-CF42-95BA-5C4E4EF7BE86}" srcOrd="0" destOrd="0" presId="urn:microsoft.com/office/officeart/2016/7/layout/BasicLinearProcessNumbered"/>
    <dgm:cxn modelId="{142D643E-31D1-CB48-BE09-18C01EB7084A}" type="presOf" srcId="{B599C560-0BA3-4178-A2F4-3DBBA4F1983D}" destId="{6D04DB5E-92EF-2049-B985-07ED73B4B048}" srcOrd="0" destOrd="0" presId="urn:microsoft.com/office/officeart/2016/7/layout/BasicLinearProcessNumbered"/>
    <dgm:cxn modelId="{477A4640-6AC7-2643-A166-3D2D600956B5}" type="presOf" srcId="{455152EE-5C28-4424-99F0-FD262DF24D1B}" destId="{28324939-6705-AF46-B8D2-3FE638020643}" srcOrd="0" destOrd="0" presId="urn:microsoft.com/office/officeart/2016/7/layout/BasicLinearProcessNumbered"/>
    <dgm:cxn modelId="{5837B54A-B2E8-4A50-A70B-53DBB5B2309E}" srcId="{B599C560-0BA3-4178-A2F4-3DBBA4F1983D}" destId="{863D49B9-453B-4EF8-825F-68E724986E97}" srcOrd="0" destOrd="0" parTransId="{77F95D8B-7B68-41BE-B99A-7B430B9DA8D6}" sibTransId="{3DF0D7D9-8249-423D-8A62-70E3DAA47A17}"/>
    <dgm:cxn modelId="{91F0855E-BEFB-5F40-BBB1-240DE0CFAAFB}" type="presOf" srcId="{863D49B9-453B-4EF8-825F-68E724986E97}" destId="{85F75C82-BE75-9E41-8FB2-5420BA745257}" srcOrd="0" destOrd="0" presId="urn:microsoft.com/office/officeart/2016/7/layout/BasicLinearProcessNumbered"/>
    <dgm:cxn modelId="{AEA3CB6C-5333-4E4E-A985-5DAFBF1429AA}" srcId="{B599C560-0BA3-4178-A2F4-3DBBA4F1983D}" destId="{954DE1C3-259A-4E86-BB42-A695AEB5C8BB}" srcOrd="3" destOrd="0" parTransId="{6CAA323F-E21C-4909-B7AA-B84C03C2B9BD}" sibTransId="{47E7A5EE-E15F-4E27-A76B-FABC883CBCE2}"/>
    <dgm:cxn modelId="{2F52F07A-CCBD-594B-AF08-97F954107044}" type="presOf" srcId="{47E7A5EE-E15F-4E27-A76B-FABC883CBCE2}" destId="{8B6991FD-B548-F148-8C7A-53F1A30442CC}" srcOrd="0" destOrd="0" presId="urn:microsoft.com/office/officeart/2016/7/layout/BasicLinearProcessNumbered"/>
    <dgm:cxn modelId="{72074586-3B3C-824B-AAAC-3B8AC210B561}" type="presOf" srcId="{954DE1C3-259A-4E86-BB42-A695AEB5C8BB}" destId="{D006C0DC-B918-774C-91C0-1FE366D8715C}" srcOrd="0" destOrd="0" presId="urn:microsoft.com/office/officeart/2016/7/layout/BasicLinearProcessNumbered"/>
    <dgm:cxn modelId="{1AF9C98A-7380-084E-B410-4F945D8CA752}" type="presOf" srcId="{34C79C3B-6B51-455C-BD2C-C532D4FF3362}" destId="{8D74CF96-B6F7-FA49-B572-CA50748DA159}" srcOrd="0" destOrd="0" presId="urn:microsoft.com/office/officeart/2016/7/layout/BasicLinearProcessNumbered"/>
    <dgm:cxn modelId="{D5C8DFA2-821A-486E-8FAE-DB139BB85A09}" srcId="{B599C560-0BA3-4178-A2F4-3DBBA4F1983D}" destId="{18F843AD-15E4-4BAC-9C77-0E586D20F39F}" srcOrd="1" destOrd="0" parTransId="{ECDE60BB-E85A-446A-B542-591A87383045}" sibTransId="{36D8A0A3-3718-4B3F-A93B-2032B16ED37C}"/>
    <dgm:cxn modelId="{CAADEBB1-7E1B-4DF3-90F7-249BB82ED60A}" srcId="{B599C560-0BA3-4178-A2F4-3DBBA4F1983D}" destId="{34C79C3B-6B51-455C-BD2C-C532D4FF3362}" srcOrd="2" destOrd="0" parTransId="{2D74FFAB-8E93-4F9D-B02A-370FEACD0417}" sibTransId="{455152EE-5C28-4424-99F0-FD262DF24D1B}"/>
    <dgm:cxn modelId="{DDBD5BB8-1099-7C4F-9D71-65BB9D51F946}" type="presOf" srcId="{36D8A0A3-3718-4B3F-A93B-2032B16ED37C}" destId="{5EACAD4F-DC7E-2345-B464-C316ECD6FAB7}" srcOrd="0" destOrd="0" presId="urn:microsoft.com/office/officeart/2016/7/layout/BasicLinearProcessNumbered"/>
    <dgm:cxn modelId="{8207FCED-3E4E-D24E-B921-A7467E000FE1}" type="presOf" srcId="{34C79C3B-6B51-455C-BD2C-C532D4FF3362}" destId="{7B68FAE9-9E8F-754B-8543-F23959B10227}" srcOrd="1" destOrd="0" presId="urn:microsoft.com/office/officeart/2016/7/layout/BasicLinearProcessNumbered"/>
    <dgm:cxn modelId="{4FC1E1EE-6524-C243-974D-1B6BE55CBB8A}" type="presOf" srcId="{3DF0D7D9-8249-423D-8A62-70E3DAA47A17}" destId="{86261209-1B01-AA4D-8A43-DC6698F87D5A}" srcOrd="0" destOrd="0" presId="urn:microsoft.com/office/officeart/2016/7/layout/BasicLinearProcessNumbered"/>
    <dgm:cxn modelId="{CFBF60F2-9126-BB4E-A37E-8EA0C911FD32}" type="presOf" srcId="{863D49B9-453B-4EF8-825F-68E724986E97}" destId="{D07C8581-B170-504A-9CD7-8C579FE5E4BF}" srcOrd="1" destOrd="0" presId="urn:microsoft.com/office/officeart/2016/7/layout/BasicLinearProcessNumbered"/>
    <dgm:cxn modelId="{532813DE-33D8-7B46-BC74-3A8607B2A5A6}" type="presParOf" srcId="{6D04DB5E-92EF-2049-B985-07ED73B4B048}" destId="{3FE42369-7E54-414E-9912-258AC70615B6}" srcOrd="0" destOrd="0" presId="urn:microsoft.com/office/officeart/2016/7/layout/BasicLinearProcessNumbered"/>
    <dgm:cxn modelId="{B646CCB6-88A6-4442-81EA-F42196DD4DDD}" type="presParOf" srcId="{3FE42369-7E54-414E-9912-258AC70615B6}" destId="{85F75C82-BE75-9E41-8FB2-5420BA745257}" srcOrd="0" destOrd="0" presId="urn:microsoft.com/office/officeart/2016/7/layout/BasicLinearProcessNumbered"/>
    <dgm:cxn modelId="{2272C88E-E8C0-9146-B8B4-E736BFC96BA4}" type="presParOf" srcId="{3FE42369-7E54-414E-9912-258AC70615B6}" destId="{86261209-1B01-AA4D-8A43-DC6698F87D5A}" srcOrd="1" destOrd="0" presId="urn:microsoft.com/office/officeart/2016/7/layout/BasicLinearProcessNumbered"/>
    <dgm:cxn modelId="{E4EBC65B-E11F-1A4D-AE71-9673D02692F5}" type="presParOf" srcId="{3FE42369-7E54-414E-9912-258AC70615B6}" destId="{AA0AF095-374D-D84E-93EF-1A741BC4AB04}" srcOrd="2" destOrd="0" presId="urn:microsoft.com/office/officeart/2016/7/layout/BasicLinearProcessNumbered"/>
    <dgm:cxn modelId="{8E5ACCDF-8361-A342-83E4-91CC70F51302}" type="presParOf" srcId="{3FE42369-7E54-414E-9912-258AC70615B6}" destId="{D07C8581-B170-504A-9CD7-8C579FE5E4BF}" srcOrd="3" destOrd="0" presId="urn:microsoft.com/office/officeart/2016/7/layout/BasicLinearProcessNumbered"/>
    <dgm:cxn modelId="{FA126AD7-6BA1-364F-8CFF-1FEDCB8E168E}" type="presParOf" srcId="{6D04DB5E-92EF-2049-B985-07ED73B4B048}" destId="{52079AB0-7B3C-EB4E-BECA-133A92D7AEBF}" srcOrd="1" destOrd="0" presId="urn:microsoft.com/office/officeart/2016/7/layout/BasicLinearProcessNumbered"/>
    <dgm:cxn modelId="{66D48DB9-997C-3443-9281-77068936F0DD}" type="presParOf" srcId="{6D04DB5E-92EF-2049-B985-07ED73B4B048}" destId="{DF56E50E-9E25-8744-9C1B-D23BE92B9DE8}" srcOrd="2" destOrd="0" presId="urn:microsoft.com/office/officeart/2016/7/layout/BasicLinearProcessNumbered"/>
    <dgm:cxn modelId="{C5F2823D-A80B-3641-ACCC-E5629E8F4AF4}" type="presParOf" srcId="{DF56E50E-9E25-8744-9C1B-D23BE92B9DE8}" destId="{1EC347FE-6658-CF42-95BA-5C4E4EF7BE86}" srcOrd="0" destOrd="0" presId="urn:microsoft.com/office/officeart/2016/7/layout/BasicLinearProcessNumbered"/>
    <dgm:cxn modelId="{5673BC3B-81A4-F643-A5D6-DE6B0FB6874F}" type="presParOf" srcId="{DF56E50E-9E25-8744-9C1B-D23BE92B9DE8}" destId="{5EACAD4F-DC7E-2345-B464-C316ECD6FAB7}" srcOrd="1" destOrd="0" presId="urn:microsoft.com/office/officeart/2016/7/layout/BasicLinearProcessNumbered"/>
    <dgm:cxn modelId="{08F9CFDA-2567-CA48-90AD-B280A5AD1ED5}" type="presParOf" srcId="{DF56E50E-9E25-8744-9C1B-D23BE92B9DE8}" destId="{7895569E-433F-034B-A27C-07DAB98CF42A}" srcOrd="2" destOrd="0" presId="urn:microsoft.com/office/officeart/2016/7/layout/BasicLinearProcessNumbered"/>
    <dgm:cxn modelId="{E0982EEA-D9E8-F34A-9F80-88D39FA4356B}" type="presParOf" srcId="{DF56E50E-9E25-8744-9C1B-D23BE92B9DE8}" destId="{F5A6B90D-B205-D848-8E22-7FF5A60C77C8}" srcOrd="3" destOrd="0" presId="urn:microsoft.com/office/officeart/2016/7/layout/BasicLinearProcessNumbered"/>
    <dgm:cxn modelId="{55E36B08-DFA1-A04A-B2B1-EA23250FC832}" type="presParOf" srcId="{6D04DB5E-92EF-2049-B985-07ED73B4B048}" destId="{76D4356C-1A2B-724D-9B40-3F1B8CD07B62}" srcOrd="3" destOrd="0" presId="urn:microsoft.com/office/officeart/2016/7/layout/BasicLinearProcessNumbered"/>
    <dgm:cxn modelId="{EDD6CBC8-3DD7-5943-B909-0EF3C49ACB76}" type="presParOf" srcId="{6D04DB5E-92EF-2049-B985-07ED73B4B048}" destId="{38758D2D-2E4B-D549-B10A-E471C9055303}" srcOrd="4" destOrd="0" presId="urn:microsoft.com/office/officeart/2016/7/layout/BasicLinearProcessNumbered"/>
    <dgm:cxn modelId="{6474AEFE-E54A-8E48-B872-FAF644957F1C}" type="presParOf" srcId="{38758D2D-2E4B-D549-B10A-E471C9055303}" destId="{8D74CF96-B6F7-FA49-B572-CA50748DA159}" srcOrd="0" destOrd="0" presId="urn:microsoft.com/office/officeart/2016/7/layout/BasicLinearProcessNumbered"/>
    <dgm:cxn modelId="{0CA222D2-284B-D741-8811-E394905BD3D5}" type="presParOf" srcId="{38758D2D-2E4B-D549-B10A-E471C9055303}" destId="{28324939-6705-AF46-B8D2-3FE638020643}" srcOrd="1" destOrd="0" presId="urn:microsoft.com/office/officeart/2016/7/layout/BasicLinearProcessNumbered"/>
    <dgm:cxn modelId="{1EEF8FEA-DCA5-A345-AD3B-DB5A635C3C28}" type="presParOf" srcId="{38758D2D-2E4B-D549-B10A-E471C9055303}" destId="{72522302-B610-2A4C-9C02-05C1E8F85630}" srcOrd="2" destOrd="0" presId="urn:microsoft.com/office/officeart/2016/7/layout/BasicLinearProcessNumbered"/>
    <dgm:cxn modelId="{BA50C482-3192-FF42-ADE9-A65E35D317E2}" type="presParOf" srcId="{38758D2D-2E4B-D549-B10A-E471C9055303}" destId="{7B68FAE9-9E8F-754B-8543-F23959B10227}" srcOrd="3" destOrd="0" presId="urn:microsoft.com/office/officeart/2016/7/layout/BasicLinearProcessNumbered"/>
    <dgm:cxn modelId="{E2975F7C-5E04-6D46-AE43-89E72F0DBE11}" type="presParOf" srcId="{6D04DB5E-92EF-2049-B985-07ED73B4B048}" destId="{9326F25E-AD90-7C45-AF9E-83544EC27378}" srcOrd="5" destOrd="0" presId="urn:microsoft.com/office/officeart/2016/7/layout/BasicLinearProcessNumbered"/>
    <dgm:cxn modelId="{99073BB4-343D-5848-9CB8-5E9DF84DA2EF}" type="presParOf" srcId="{6D04DB5E-92EF-2049-B985-07ED73B4B048}" destId="{BF1331E9-AD99-1545-9F08-C8D32E88C66E}" srcOrd="6" destOrd="0" presId="urn:microsoft.com/office/officeart/2016/7/layout/BasicLinearProcessNumbered"/>
    <dgm:cxn modelId="{75001CC7-6794-0B45-8E23-1AA10CB4DA0A}" type="presParOf" srcId="{BF1331E9-AD99-1545-9F08-C8D32E88C66E}" destId="{D006C0DC-B918-774C-91C0-1FE366D8715C}" srcOrd="0" destOrd="0" presId="urn:microsoft.com/office/officeart/2016/7/layout/BasicLinearProcessNumbered"/>
    <dgm:cxn modelId="{CF5DEE2C-5A5C-904D-84D1-7DCECE3BBE89}" type="presParOf" srcId="{BF1331E9-AD99-1545-9F08-C8D32E88C66E}" destId="{8B6991FD-B548-F148-8C7A-53F1A30442CC}" srcOrd="1" destOrd="0" presId="urn:microsoft.com/office/officeart/2016/7/layout/BasicLinearProcessNumbered"/>
    <dgm:cxn modelId="{455B09AB-AACA-8F4F-A7BA-77A69ECA9DA8}" type="presParOf" srcId="{BF1331E9-AD99-1545-9F08-C8D32E88C66E}" destId="{D78303FA-499E-9D40-B2D2-BC1A9A20478C}" srcOrd="2" destOrd="0" presId="urn:microsoft.com/office/officeart/2016/7/layout/BasicLinearProcessNumbered"/>
    <dgm:cxn modelId="{004E58B4-3B64-F049-8C48-5F5C8B8F6509}" type="presParOf" srcId="{BF1331E9-AD99-1545-9F08-C8D32E88C66E}" destId="{E566AD6A-1A82-614F-98AC-666824D2D410}"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75C82-BE75-9E41-8FB2-5420BA745257}">
      <dsp:nvSpPr>
        <dsp:cNvPr id="0" name=""/>
        <dsp:cNvSpPr/>
      </dsp:nvSpPr>
      <dsp:spPr>
        <a:xfrm>
          <a:off x="2264" y="1286309"/>
          <a:ext cx="1796218" cy="2514705"/>
        </a:xfrm>
        <a:prstGeom prst="rect">
          <a:avLst/>
        </a:prstGeom>
        <a:solidFill>
          <a:schemeClr val="accent2">
            <a:tint val="40000"/>
            <a:alpha val="90000"/>
            <a:hueOff val="0"/>
            <a:satOff val="0"/>
            <a:lumOff val="0"/>
            <a:alphaOff val="0"/>
          </a:schemeClr>
        </a:solidFill>
        <a:ln w="1079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040" tIns="330200" rIns="140040" bIns="330200" numCol="1" spcCol="1270" anchor="t" anchorCtr="0">
          <a:noAutofit/>
        </a:bodyPr>
        <a:lstStyle/>
        <a:p>
          <a:pPr marL="0" lvl="0" indent="0" algn="l" defTabSz="711200">
            <a:lnSpc>
              <a:spcPct val="90000"/>
            </a:lnSpc>
            <a:spcBef>
              <a:spcPct val="0"/>
            </a:spcBef>
            <a:spcAft>
              <a:spcPct val="35000"/>
            </a:spcAft>
            <a:buNone/>
          </a:pPr>
          <a:r>
            <a:rPr lang="en-US" sz="1600" b="1" kern="1200" dirty="0"/>
            <a:t>Step 1. </a:t>
          </a:r>
        </a:p>
        <a:p>
          <a:pPr marL="0" lvl="0" indent="0" algn="l" defTabSz="711200">
            <a:lnSpc>
              <a:spcPct val="90000"/>
            </a:lnSpc>
            <a:spcBef>
              <a:spcPct val="0"/>
            </a:spcBef>
            <a:spcAft>
              <a:spcPct val="35000"/>
            </a:spcAft>
            <a:buNone/>
          </a:pPr>
          <a:r>
            <a:rPr lang="en-US" sz="1600" b="1" kern="1200" dirty="0" err="1"/>
            <a:t>Neptune.ai</a:t>
          </a:r>
          <a:r>
            <a:rPr lang="en-US" sz="1600" b="1" kern="1200" dirty="0"/>
            <a:t> Account Sign-up</a:t>
          </a:r>
          <a:endParaRPr lang="en-US" sz="1600" kern="1200" dirty="0"/>
        </a:p>
      </dsp:txBody>
      <dsp:txXfrm>
        <a:off x="2264" y="2241897"/>
        <a:ext cx="1796218" cy="1508823"/>
      </dsp:txXfrm>
    </dsp:sp>
    <dsp:sp modelId="{86261209-1B01-AA4D-8A43-DC6698F87D5A}">
      <dsp:nvSpPr>
        <dsp:cNvPr id="0" name=""/>
        <dsp:cNvSpPr/>
      </dsp:nvSpPr>
      <dsp:spPr>
        <a:xfrm>
          <a:off x="523167" y="1537779"/>
          <a:ext cx="754411" cy="754411"/>
        </a:xfrm>
        <a:prstGeom prst="ellipse">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817" tIns="12700" rIns="58817" bIns="12700" numCol="1" spcCol="1270" anchor="ctr" anchorCtr="0">
          <a:noAutofit/>
        </a:bodyPr>
        <a:lstStyle/>
        <a:p>
          <a:pPr marL="0" lvl="0" indent="0" algn="ctr" defTabSz="1600200">
            <a:lnSpc>
              <a:spcPct val="90000"/>
            </a:lnSpc>
            <a:spcBef>
              <a:spcPct val="0"/>
            </a:spcBef>
            <a:spcAft>
              <a:spcPct val="35000"/>
            </a:spcAft>
            <a:buNone/>
          </a:pPr>
          <a:r>
            <a:rPr lang="en-US" sz="3600" kern="1200"/>
            <a:t>1</a:t>
          </a:r>
        </a:p>
      </dsp:txBody>
      <dsp:txXfrm>
        <a:off x="633648" y="1648260"/>
        <a:ext cx="533449" cy="533449"/>
      </dsp:txXfrm>
    </dsp:sp>
    <dsp:sp modelId="{AA0AF095-374D-D84E-93EF-1A741BC4AB04}">
      <dsp:nvSpPr>
        <dsp:cNvPr id="0" name=""/>
        <dsp:cNvSpPr/>
      </dsp:nvSpPr>
      <dsp:spPr>
        <a:xfrm>
          <a:off x="2264" y="3800942"/>
          <a:ext cx="1796218" cy="72"/>
        </a:xfrm>
        <a:prstGeom prst="rect">
          <a:avLst/>
        </a:prstGeom>
        <a:solidFill>
          <a:schemeClr val="accent2">
            <a:hueOff val="279208"/>
            <a:satOff val="-4505"/>
            <a:lumOff val="-784"/>
            <a:alphaOff val="0"/>
          </a:schemeClr>
        </a:solidFill>
        <a:ln w="10795" cap="flat" cmpd="sng" algn="ctr">
          <a:solidFill>
            <a:schemeClr val="accent2">
              <a:hueOff val="279208"/>
              <a:satOff val="-4505"/>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C347FE-6658-CF42-95BA-5C4E4EF7BE86}">
      <dsp:nvSpPr>
        <dsp:cNvPr id="0" name=""/>
        <dsp:cNvSpPr/>
      </dsp:nvSpPr>
      <dsp:spPr>
        <a:xfrm>
          <a:off x="1978104" y="1286309"/>
          <a:ext cx="1796218" cy="2514705"/>
        </a:xfrm>
        <a:prstGeom prst="rect">
          <a:avLst/>
        </a:prstGeom>
        <a:solidFill>
          <a:schemeClr val="accent2">
            <a:tint val="40000"/>
            <a:alpha val="90000"/>
            <a:hueOff val="1069620"/>
            <a:satOff val="-19014"/>
            <a:lumOff val="-1376"/>
            <a:alphaOff val="0"/>
          </a:schemeClr>
        </a:solidFill>
        <a:ln w="10795" cap="flat" cmpd="sng" algn="ctr">
          <a:solidFill>
            <a:schemeClr val="accent2">
              <a:tint val="40000"/>
              <a:alpha val="90000"/>
              <a:hueOff val="1069620"/>
              <a:satOff val="-19014"/>
              <a:lumOff val="-137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040" tIns="330200" rIns="140040" bIns="330200" numCol="1" spcCol="1270" anchor="t" anchorCtr="0">
          <a:noAutofit/>
        </a:bodyPr>
        <a:lstStyle/>
        <a:p>
          <a:pPr marL="0" lvl="0" indent="0" algn="l" defTabSz="711200">
            <a:lnSpc>
              <a:spcPct val="90000"/>
            </a:lnSpc>
            <a:spcBef>
              <a:spcPct val="0"/>
            </a:spcBef>
            <a:spcAft>
              <a:spcPct val="35000"/>
            </a:spcAft>
            <a:buNone/>
          </a:pPr>
          <a:r>
            <a:rPr lang="en-US" sz="1600" b="1" kern="1200" dirty="0"/>
            <a:t>Step 2. </a:t>
          </a:r>
        </a:p>
        <a:p>
          <a:pPr marL="0" lvl="0" indent="0" algn="l" defTabSz="711200">
            <a:lnSpc>
              <a:spcPct val="90000"/>
            </a:lnSpc>
            <a:spcBef>
              <a:spcPct val="0"/>
            </a:spcBef>
            <a:spcAft>
              <a:spcPct val="35000"/>
            </a:spcAft>
            <a:buNone/>
          </a:pPr>
          <a:r>
            <a:rPr lang="en-US" sz="1600" b="1" kern="1200" dirty="0"/>
            <a:t>Setting Up a Workspace</a:t>
          </a:r>
          <a:endParaRPr lang="en-US" sz="1600" kern="1200" dirty="0"/>
        </a:p>
      </dsp:txBody>
      <dsp:txXfrm>
        <a:off x="1978104" y="2241897"/>
        <a:ext cx="1796218" cy="1508823"/>
      </dsp:txXfrm>
    </dsp:sp>
    <dsp:sp modelId="{5EACAD4F-DC7E-2345-B464-C316ECD6FAB7}">
      <dsp:nvSpPr>
        <dsp:cNvPr id="0" name=""/>
        <dsp:cNvSpPr/>
      </dsp:nvSpPr>
      <dsp:spPr>
        <a:xfrm>
          <a:off x="2499007" y="1537779"/>
          <a:ext cx="754411" cy="754411"/>
        </a:xfrm>
        <a:prstGeom prst="ellipse">
          <a:avLst/>
        </a:prstGeom>
        <a:solidFill>
          <a:schemeClr val="accent2">
            <a:hueOff val="558415"/>
            <a:satOff val="-9010"/>
            <a:lumOff val="-1569"/>
            <a:alphaOff val="0"/>
          </a:schemeClr>
        </a:solidFill>
        <a:ln w="10795" cap="flat" cmpd="sng" algn="ctr">
          <a:solidFill>
            <a:schemeClr val="accent2">
              <a:hueOff val="558415"/>
              <a:satOff val="-9010"/>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817" tIns="12700" rIns="58817" bIns="12700" numCol="1" spcCol="1270" anchor="ctr" anchorCtr="0">
          <a:noAutofit/>
        </a:bodyPr>
        <a:lstStyle/>
        <a:p>
          <a:pPr marL="0" lvl="0" indent="0" algn="ctr" defTabSz="1600200">
            <a:lnSpc>
              <a:spcPct val="90000"/>
            </a:lnSpc>
            <a:spcBef>
              <a:spcPct val="0"/>
            </a:spcBef>
            <a:spcAft>
              <a:spcPct val="35000"/>
            </a:spcAft>
            <a:buNone/>
          </a:pPr>
          <a:r>
            <a:rPr lang="en-US" sz="3600" kern="1200"/>
            <a:t>2</a:t>
          </a:r>
        </a:p>
      </dsp:txBody>
      <dsp:txXfrm>
        <a:off x="2609488" y="1648260"/>
        <a:ext cx="533449" cy="533449"/>
      </dsp:txXfrm>
    </dsp:sp>
    <dsp:sp modelId="{7895569E-433F-034B-A27C-07DAB98CF42A}">
      <dsp:nvSpPr>
        <dsp:cNvPr id="0" name=""/>
        <dsp:cNvSpPr/>
      </dsp:nvSpPr>
      <dsp:spPr>
        <a:xfrm>
          <a:off x="1978104" y="3800942"/>
          <a:ext cx="1796218" cy="72"/>
        </a:xfrm>
        <a:prstGeom prst="rect">
          <a:avLst/>
        </a:prstGeom>
        <a:solidFill>
          <a:schemeClr val="accent2">
            <a:hueOff val="837623"/>
            <a:satOff val="-13515"/>
            <a:lumOff val="-2353"/>
            <a:alphaOff val="0"/>
          </a:schemeClr>
        </a:solidFill>
        <a:ln w="10795" cap="flat" cmpd="sng" algn="ctr">
          <a:solidFill>
            <a:schemeClr val="accent2">
              <a:hueOff val="837623"/>
              <a:satOff val="-13515"/>
              <a:lumOff val="-235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74CF96-B6F7-FA49-B572-CA50748DA159}">
      <dsp:nvSpPr>
        <dsp:cNvPr id="0" name=""/>
        <dsp:cNvSpPr/>
      </dsp:nvSpPr>
      <dsp:spPr>
        <a:xfrm>
          <a:off x="3953944" y="1286309"/>
          <a:ext cx="1796218" cy="2514705"/>
        </a:xfrm>
        <a:prstGeom prst="rect">
          <a:avLst/>
        </a:prstGeom>
        <a:solidFill>
          <a:schemeClr val="accent2">
            <a:tint val="40000"/>
            <a:alpha val="90000"/>
            <a:hueOff val="2139241"/>
            <a:satOff val="-38027"/>
            <a:lumOff val="-2751"/>
            <a:alphaOff val="0"/>
          </a:schemeClr>
        </a:solidFill>
        <a:ln w="10795" cap="flat" cmpd="sng" algn="ctr">
          <a:solidFill>
            <a:schemeClr val="accent2">
              <a:tint val="40000"/>
              <a:alpha val="90000"/>
              <a:hueOff val="2139241"/>
              <a:satOff val="-38027"/>
              <a:lumOff val="-275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040" tIns="330200" rIns="140040" bIns="330200" numCol="1" spcCol="1270" anchor="t" anchorCtr="0">
          <a:noAutofit/>
        </a:bodyPr>
        <a:lstStyle/>
        <a:p>
          <a:pPr marL="0" lvl="0" indent="0" algn="l" defTabSz="711200">
            <a:lnSpc>
              <a:spcPct val="90000"/>
            </a:lnSpc>
            <a:spcBef>
              <a:spcPct val="0"/>
            </a:spcBef>
            <a:spcAft>
              <a:spcPct val="35000"/>
            </a:spcAft>
            <a:buNone/>
          </a:pPr>
          <a:r>
            <a:rPr lang="en-US" sz="1600" b="1" kern="1200" dirty="0"/>
            <a:t>Step 3. </a:t>
          </a:r>
        </a:p>
        <a:p>
          <a:pPr marL="0" lvl="0" indent="0" algn="l" defTabSz="711200">
            <a:lnSpc>
              <a:spcPct val="90000"/>
            </a:lnSpc>
            <a:spcBef>
              <a:spcPct val="0"/>
            </a:spcBef>
            <a:spcAft>
              <a:spcPct val="35000"/>
            </a:spcAft>
            <a:buNone/>
          </a:pPr>
          <a:r>
            <a:rPr lang="en-US" sz="1600" b="1" kern="1200" dirty="0"/>
            <a:t>Creating a New Project</a:t>
          </a:r>
          <a:endParaRPr lang="en-US" sz="1600" kern="1200" dirty="0"/>
        </a:p>
      </dsp:txBody>
      <dsp:txXfrm>
        <a:off x="3953944" y="2241897"/>
        <a:ext cx="1796218" cy="1508823"/>
      </dsp:txXfrm>
    </dsp:sp>
    <dsp:sp modelId="{28324939-6705-AF46-B8D2-3FE638020643}">
      <dsp:nvSpPr>
        <dsp:cNvPr id="0" name=""/>
        <dsp:cNvSpPr/>
      </dsp:nvSpPr>
      <dsp:spPr>
        <a:xfrm>
          <a:off x="4474847" y="1537779"/>
          <a:ext cx="754411" cy="754411"/>
        </a:xfrm>
        <a:prstGeom prst="ellipse">
          <a:avLst/>
        </a:prstGeom>
        <a:solidFill>
          <a:schemeClr val="accent2">
            <a:hueOff val="1116831"/>
            <a:satOff val="-18019"/>
            <a:lumOff val="-3137"/>
            <a:alphaOff val="0"/>
          </a:schemeClr>
        </a:solidFill>
        <a:ln w="10795" cap="flat" cmpd="sng" algn="ctr">
          <a:solidFill>
            <a:schemeClr val="accent2">
              <a:hueOff val="1116831"/>
              <a:satOff val="-18019"/>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817" tIns="12700" rIns="58817" bIns="12700" numCol="1" spcCol="1270" anchor="ctr" anchorCtr="0">
          <a:noAutofit/>
        </a:bodyPr>
        <a:lstStyle/>
        <a:p>
          <a:pPr marL="0" lvl="0" indent="0" algn="ctr" defTabSz="1600200">
            <a:lnSpc>
              <a:spcPct val="90000"/>
            </a:lnSpc>
            <a:spcBef>
              <a:spcPct val="0"/>
            </a:spcBef>
            <a:spcAft>
              <a:spcPct val="35000"/>
            </a:spcAft>
            <a:buNone/>
          </a:pPr>
          <a:r>
            <a:rPr lang="en-US" sz="3600" kern="1200"/>
            <a:t>3</a:t>
          </a:r>
        </a:p>
      </dsp:txBody>
      <dsp:txXfrm>
        <a:off x="4585328" y="1648260"/>
        <a:ext cx="533449" cy="533449"/>
      </dsp:txXfrm>
    </dsp:sp>
    <dsp:sp modelId="{72522302-B610-2A4C-9C02-05C1E8F85630}">
      <dsp:nvSpPr>
        <dsp:cNvPr id="0" name=""/>
        <dsp:cNvSpPr/>
      </dsp:nvSpPr>
      <dsp:spPr>
        <a:xfrm>
          <a:off x="3953944" y="3800942"/>
          <a:ext cx="1796218" cy="72"/>
        </a:xfrm>
        <a:prstGeom prst="rect">
          <a:avLst/>
        </a:prstGeom>
        <a:solidFill>
          <a:schemeClr val="accent2">
            <a:hueOff val="1396038"/>
            <a:satOff val="-22524"/>
            <a:lumOff val="-3921"/>
            <a:alphaOff val="0"/>
          </a:schemeClr>
        </a:solidFill>
        <a:ln w="10795" cap="flat" cmpd="sng" algn="ctr">
          <a:solidFill>
            <a:schemeClr val="accent2">
              <a:hueOff val="1396038"/>
              <a:satOff val="-22524"/>
              <a:lumOff val="-392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006C0DC-B918-774C-91C0-1FE366D8715C}">
      <dsp:nvSpPr>
        <dsp:cNvPr id="0" name=""/>
        <dsp:cNvSpPr/>
      </dsp:nvSpPr>
      <dsp:spPr>
        <a:xfrm>
          <a:off x="5929784" y="1286309"/>
          <a:ext cx="1796218" cy="2514705"/>
        </a:xfrm>
        <a:prstGeom prst="rect">
          <a:avLst/>
        </a:prstGeom>
        <a:solidFill>
          <a:schemeClr val="accent2">
            <a:tint val="40000"/>
            <a:alpha val="90000"/>
            <a:hueOff val="3208861"/>
            <a:satOff val="-57041"/>
            <a:lumOff val="-4127"/>
            <a:alphaOff val="0"/>
          </a:schemeClr>
        </a:solidFill>
        <a:ln w="10795" cap="flat" cmpd="sng" algn="ctr">
          <a:solidFill>
            <a:schemeClr val="accent2">
              <a:tint val="40000"/>
              <a:alpha val="90000"/>
              <a:hueOff val="3208861"/>
              <a:satOff val="-57041"/>
              <a:lumOff val="-412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0040" tIns="330200" rIns="140040" bIns="330200" numCol="1" spcCol="1270" anchor="t" anchorCtr="0">
          <a:noAutofit/>
        </a:bodyPr>
        <a:lstStyle/>
        <a:p>
          <a:pPr marL="0" lvl="0" indent="0" algn="l" defTabSz="711200">
            <a:lnSpc>
              <a:spcPct val="90000"/>
            </a:lnSpc>
            <a:spcBef>
              <a:spcPct val="0"/>
            </a:spcBef>
            <a:spcAft>
              <a:spcPct val="35000"/>
            </a:spcAft>
            <a:buNone/>
          </a:pPr>
          <a:r>
            <a:rPr lang="en-US" sz="1600" b="1" kern="1200" dirty="0"/>
            <a:t>Step 4. </a:t>
          </a:r>
        </a:p>
        <a:p>
          <a:pPr marL="0" lvl="0" indent="0" algn="l" defTabSz="711200">
            <a:lnSpc>
              <a:spcPct val="90000"/>
            </a:lnSpc>
            <a:spcBef>
              <a:spcPct val="0"/>
            </a:spcBef>
            <a:spcAft>
              <a:spcPct val="35000"/>
            </a:spcAft>
            <a:buNone/>
          </a:pPr>
          <a:r>
            <a:rPr lang="en-US" sz="1600" b="1" kern="1200" dirty="0"/>
            <a:t>API Token Generation</a:t>
          </a:r>
          <a:endParaRPr lang="en-US" sz="1600" kern="1200" dirty="0"/>
        </a:p>
      </dsp:txBody>
      <dsp:txXfrm>
        <a:off x="5929784" y="2241897"/>
        <a:ext cx="1796218" cy="1508823"/>
      </dsp:txXfrm>
    </dsp:sp>
    <dsp:sp modelId="{8B6991FD-B548-F148-8C7A-53F1A30442CC}">
      <dsp:nvSpPr>
        <dsp:cNvPr id="0" name=""/>
        <dsp:cNvSpPr/>
      </dsp:nvSpPr>
      <dsp:spPr>
        <a:xfrm>
          <a:off x="6450687" y="1537779"/>
          <a:ext cx="754411" cy="754411"/>
        </a:xfrm>
        <a:prstGeom prst="ellipse">
          <a:avLst/>
        </a:prstGeom>
        <a:solidFill>
          <a:schemeClr val="accent2">
            <a:hueOff val="1675246"/>
            <a:satOff val="-27029"/>
            <a:lumOff val="-4706"/>
            <a:alphaOff val="0"/>
          </a:schemeClr>
        </a:solidFill>
        <a:ln w="10795" cap="flat" cmpd="sng" algn="ctr">
          <a:solidFill>
            <a:schemeClr val="accent2">
              <a:hueOff val="1675246"/>
              <a:satOff val="-27029"/>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817" tIns="12700" rIns="58817" bIns="12700" numCol="1" spcCol="1270" anchor="ctr" anchorCtr="0">
          <a:noAutofit/>
        </a:bodyPr>
        <a:lstStyle/>
        <a:p>
          <a:pPr marL="0" lvl="0" indent="0" algn="ctr" defTabSz="1600200">
            <a:lnSpc>
              <a:spcPct val="90000"/>
            </a:lnSpc>
            <a:spcBef>
              <a:spcPct val="0"/>
            </a:spcBef>
            <a:spcAft>
              <a:spcPct val="35000"/>
            </a:spcAft>
            <a:buNone/>
          </a:pPr>
          <a:r>
            <a:rPr lang="en-US" sz="3600" kern="1200"/>
            <a:t>4</a:t>
          </a:r>
        </a:p>
      </dsp:txBody>
      <dsp:txXfrm>
        <a:off x="6561168" y="1648260"/>
        <a:ext cx="533449" cy="533449"/>
      </dsp:txXfrm>
    </dsp:sp>
    <dsp:sp modelId="{D78303FA-499E-9D40-B2D2-BC1A9A20478C}">
      <dsp:nvSpPr>
        <dsp:cNvPr id="0" name=""/>
        <dsp:cNvSpPr/>
      </dsp:nvSpPr>
      <dsp:spPr>
        <a:xfrm>
          <a:off x="5929784" y="3800942"/>
          <a:ext cx="1796218" cy="72"/>
        </a:xfrm>
        <a:prstGeom prst="rect">
          <a:avLst/>
        </a:prstGeom>
        <a:solidFill>
          <a:schemeClr val="accent2">
            <a:hueOff val="1954454"/>
            <a:satOff val="-31534"/>
            <a:lumOff val="-5490"/>
            <a:alphaOff val="0"/>
          </a:schemeClr>
        </a:solidFill>
        <a:ln w="10795" cap="flat" cmpd="sng" algn="ctr">
          <a:solidFill>
            <a:schemeClr val="accent2">
              <a:hueOff val="1954454"/>
              <a:satOff val="-31534"/>
              <a:lumOff val="-549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9T13:35:24.009"/>
    </inkml:context>
    <inkml:brush xml:id="br0">
      <inkml:brushProperty name="width" value="0.035" units="cm"/>
      <inkml:brushProperty name="height" value="0.035" units="cm"/>
    </inkml:brush>
  </inkml:definitions>
  <inkml:trace contextRef="#ctx0" brushRef="#br0">0 0 24575,'0'0'0</inkml:trace>
</inkml:ink>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4E2DE6-F466-6145-95AB-98F23608EA47}" type="datetimeFigureOut">
              <a:rPr lang="en-US" smtClean="0"/>
              <a:t>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59B014-2E0A-FA47-B57A-91CABA71F626}" type="slidenum">
              <a:rPr lang="en-US" smtClean="0"/>
              <a:t>‹#›</a:t>
            </a:fld>
            <a:endParaRPr lang="en-US"/>
          </a:p>
        </p:txBody>
      </p:sp>
    </p:spTree>
    <p:extLst>
      <p:ext uri="{BB962C8B-B14F-4D97-AF65-F5344CB8AC3E}">
        <p14:creationId xmlns:p14="http://schemas.microsoft.com/office/powerpoint/2010/main" val="3956531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59B014-2E0A-FA47-B57A-91CABA71F626}" type="slidenum">
              <a:rPr lang="en-US" smtClean="0"/>
              <a:t>9</a:t>
            </a:fld>
            <a:endParaRPr lang="en-US"/>
          </a:p>
        </p:txBody>
      </p:sp>
    </p:spTree>
    <p:extLst>
      <p:ext uri="{BB962C8B-B14F-4D97-AF65-F5344CB8AC3E}">
        <p14:creationId xmlns:p14="http://schemas.microsoft.com/office/powerpoint/2010/main" val="818925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2/4/25</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2/4/25</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0DCEEEA-6FE7-4541-9EB2-EF754066EE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03A72D00-0CA4-4A88-86CE-B1FB393C5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6" name="Rectangle 15">
            <a:extLst>
              <a:ext uri="{FF2B5EF4-FFF2-40B4-BE49-F238E27FC236}">
                <a16:creationId xmlns:a16="http://schemas.microsoft.com/office/drawing/2014/main" id="{A1DFCBE5-52C1-48A9-89CF-E7D68CCA1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B17C8F6-D357-4254-BBAC-96B01EEBE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47203"/>
            <a:ext cx="11707367" cy="25726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D0097B3-6AE4-91A4-75A6-B8CBDF8AE7FF}"/>
              </a:ext>
            </a:extLst>
          </p:cNvPr>
          <p:cNvSpPr>
            <a:spLocks noGrp="1"/>
          </p:cNvSpPr>
          <p:nvPr>
            <p:ph type="ctrTitle"/>
          </p:nvPr>
        </p:nvSpPr>
        <p:spPr>
          <a:xfrm>
            <a:off x="1063691" y="4049486"/>
            <a:ext cx="4006020" cy="1883228"/>
          </a:xfrm>
        </p:spPr>
        <p:txBody>
          <a:bodyPr vert="horz" lIns="91440" tIns="45720" rIns="91440" bIns="45720" rtlCol="0" anchor="ctr">
            <a:normAutofit/>
          </a:bodyPr>
          <a:lstStyle/>
          <a:p>
            <a:pPr algn="r"/>
            <a:r>
              <a:rPr lang="en-US" sz="4400" b="1" spc="-60" dirty="0" err="1">
                <a:solidFill>
                  <a:schemeClr val="tx1"/>
                </a:solidFill>
              </a:rPr>
              <a:t>DataPrep</a:t>
            </a:r>
            <a:r>
              <a:rPr lang="en-US" sz="4400" b="1" spc="-60" dirty="0">
                <a:solidFill>
                  <a:schemeClr val="tx1"/>
                </a:solidFill>
              </a:rPr>
              <a:t> &amp; </a:t>
            </a:r>
            <a:r>
              <a:rPr lang="en-US" sz="4400" b="1" spc="-60" dirty="0" err="1">
                <a:solidFill>
                  <a:schemeClr val="tx1"/>
                </a:solidFill>
              </a:rPr>
              <a:t>Neptune.ai</a:t>
            </a:r>
            <a:endParaRPr lang="en-US" sz="4400" spc="-60" dirty="0">
              <a:solidFill>
                <a:schemeClr val="tx1"/>
              </a:solidFill>
            </a:endParaRPr>
          </a:p>
        </p:txBody>
      </p:sp>
      <p:pic>
        <p:nvPicPr>
          <p:cNvPr id="5" name="Picture 4" descr="A close-up of a logo&#10;&#10;Description automatically generated">
            <a:extLst>
              <a:ext uri="{FF2B5EF4-FFF2-40B4-BE49-F238E27FC236}">
                <a16:creationId xmlns:a16="http://schemas.microsoft.com/office/drawing/2014/main" id="{13EBA18F-E5D3-68A6-46E2-060454C4A8F6}"/>
              </a:ext>
            </a:extLst>
          </p:cNvPr>
          <p:cNvPicPr>
            <a:picLocks noChangeAspect="1"/>
          </p:cNvPicPr>
          <p:nvPr/>
        </p:nvPicPr>
        <p:blipFill>
          <a:blip r:embed="rId2"/>
          <a:stretch>
            <a:fillRect/>
          </a:stretch>
        </p:blipFill>
        <p:spPr>
          <a:xfrm>
            <a:off x="1299529" y="1140928"/>
            <a:ext cx="4160618" cy="1560231"/>
          </a:xfrm>
          <a:prstGeom prst="rect">
            <a:avLst/>
          </a:prstGeom>
        </p:spPr>
      </p:pic>
      <p:pic>
        <p:nvPicPr>
          <p:cNvPr id="7" name="Picture 6" descr="A blue and red sign&#10;&#10;Description automatically generated">
            <a:extLst>
              <a:ext uri="{FF2B5EF4-FFF2-40B4-BE49-F238E27FC236}">
                <a16:creationId xmlns:a16="http://schemas.microsoft.com/office/drawing/2014/main" id="{CC4190CA-8CA7-34E2-AB52-80ECBA251285}"/>
              </a:ext>
            </a:extLst>
          </p:cNvPr>
          <p:cNvPicPr>
            <a:picLocks noChangeAspect="1"/>
          </p:cNvPicPr>
          <p:nvPr/>
        </p:nvPicPr>
        <p:blipFill>
          <a:blip r:embed="rId3"/>
          <a:stretch>
            <a:fillRect/>
          </a:stretch>
        </p:blipFill>
        <p:spPr>
          <a:xfrm>
            <a:off x="6604351" y="922317"/>
            <a:ext cx="4288120" cy="2244116"/>
          </a:xfrm>
          <a:prstGeom prst="rect">
            <a:avLst/>
          </a:prstGeom>
        </p:spPr>
      </p:pic>
      <p:sp>
        <p:nvSpPr>
          <p:cNvPr id="3" name="Subtitle 2">
            <a:extLst>
              <a:ext uri="{FF2B5EF4-FFF2-40B4-BE49-F238E27FC236}">
                <a16:creationId xmlns:a16="http://schemas.microsoft.com/office/drawing/2014/main" id="{A97C7CBD-0A50-422D-3311-5F4BE41072AE}"/>
              </a:ext>
            </a:extLst>
          </p:cNvPr>
          <p:cNvSpPr>
            <a:spLocks noGrp="1"/>
          </p:cNvSpPr>
          <p:nvPr>
            <p:ph type="subTitle" idx="1"/>
          </p:nvPr>
        </p:nvSpPr>
        <p:spPr>
          <a:xfrm>
            <a:off x="6338316" y="4049485"/>
            <a:ext cx="4846151" cy="1883229"/>
          </a:xfrm>
        </p:spPr>
        <p:txBody>
          <a:bodyPr vert="horz" lIns="91440" tIns="45720" rIns="91440" bIns="45720" rtlCol="0" anchor="ctr">
            <a:normAutofit/>
          </a:bodyPr>
          <a:lstStyle/>
          <a:p>
            <a:pPr lvl="0">
              <a:spcBef>
                <a:spcPts val="0"/>
              </a:spcBef>
              <a:spcAft>
                <a:spcPts val="0"/>
              </a:spcAft>
            </a:pPr>
            <a:r>
              <a:rPr lang="en-US" sz="1800" b="1" dirty="0">
                <a:solidFill>
                  <a:schemeClr val="tx1"/>
                </a:solidFill>
              </a:rPr>
              <a:t>Submitted By:</a:t>
            </a:r>
          </a:p>
          <a:p>
            <a:pPr lvl="0">
              <a:spcBef>
                <a:spcPts val="0"/>
              </a:spcBef>
              <a:spcAft>
                <a:spcPts val="0"/>
              </a:spcAft>
            </a:pPr>
            <a:br>
              <a:rPr lang="en-US" sz="1800" b="1" dirty="0">
                <a:solidFill>
                  <a:schemeClr val="tx1"/>
                </a:solidFill>
              </a:rPr>
            </a:br>
            <a:r>
              <a:rPr lang="en-US" sz="1800" b="1" dirty="0">
                <a:solidFill>
                  <a:schemeClr val="tx1"/>
                </a:solidFill>
              </a:rPr>
              <a:t>Sanjana Shailesh Bongale (675620038)</a:t>
            </a:r>
          </a:p>
        </p:txBody>
      </p:sp>
    </p:spTree>
    <p:extLst>
      <p:ext uri="{BB962C8B-B14F-4D97-AF65-F5344CB8AC3E}">
        <p14:creationId xmlns:p14="http://schemas.microsoft.com/office/powerpoint/2010/main" val="3264953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FB533DD-6B33-F8AE-CA23-63C58CBA205F}"/>
              </a:ext>
            </a:extLst>
          </p:cNvPr>
          <p:cNvPicPr>
            <a:picLocks noChangeAspect="1"/>
          </p:cNvPicPr>
          <p:nvPr/>
        </p:nvPicPr>
        <p:blipFill>
          <a:blip r:embed="rId2"/>
          <a:stretch>
            <a:fillRect/>
          </a:stretch>
        </p:blipFill>
        <p:spPr>
          <a:xfrm>
            <a:off x="395067" y="289384"/>
            <a:ext cx="11573641" cy="5956671"/>
          </a:xfrm>
          <a:prstGeom prst="rect">
            <a:avLst/>
          </a:prstGeom>
        </p:spPr>
      </p:pic>
    </p:spTree>
    <p:extLst>
      <p:ext uri="{BB962C8B-B14F-4D97-AF65-F5344CB8AC3E}">
        <p14:creationId xmlns:p14="http://schemas.microsoft.com/office/powerpoint/2010/main" val="3654383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22A0A-9B04-CECE-97BC-130BED30EFAF}"/>
              </a:ext>
            </a:extLst>
          </p:cNvPr>
          <p:cNvSpPr>
            <a:spLocks noGrp="1"/>
          </p:cNvSpPr>
          <p:nvPr>
            <p:ph type="title"/>
          </p:nvPr>
        </p:nvSpPr>
        <p:spPr/>
        <p:txBody>
          <a:bodyPr>
            <a:normAutofit/>
          </a:bodyPr>
          <a:lstStyle/>
          <a:p>
            <a:r>
              <a:rPr lang="en-US" b="1" kern="0" dirty="0">
                <a:solidFill>
                  <a:schemeClr val="tx1"/>
                </a:solidFill>
                <a:effectLst/>
                <a:ea typeface="Times New Roman" panose="02020603050405020304" pitchFamily="18" charset="0"/>
              </a:rPr>
              <a:t>Installation of Required Libraries</a:t>
            </a:r>
            <a:r>
              <a:rPr lang="en-US" b="1" dirty="0">
                <a:solidFill>
                  <a:schemeClr val="tx1"/>
                </a:solidFill>
                <a:effectLst/>
              </a:rPr>
              <a:t> </a:t>
            </a:r>
            <a:endParaRPr lang="en-US" b="1" dirty="0">
              <a:solidFill>
                <a:schemeClr val="tx1"/>
              </a:solidFill>
            </a:endParaRPr>
          </a:p>
        </p:txBody>
      </p:sp>
      <p:sp>
        <p:nvSpPr>
          <p:cNvPr id="3" name="Content Placeholder 2">
            <a:extLst>
              <a:ext uri="{FF2B5EF4-FFF2-40B4-BE49-F238E27FC236}">
                <a16:creationId xmlns:a16="http://schemas.microsoft.com/office/drawing/2014/main" id="{D3306C00-78C3-F20D-E091-B0D9E28AFA58}"/>
              </a:ext>
            </a:extLst>
          </p:cNvPr>
          <p:cNvSpPr>
            <a:spLocks noGrp="1"/>
          </p:cNvSpPr>
          <p:nvPr>
            <p:ph idx="1"/>
          </p:nvPr>
        </p:nvSpPr>
        <p:spPr/>
        <p:txBody>
          <a:bodyPr>
            <a:normAutofit/>
          </a:bodyPr>
          <a:lstStyle/>
          <a:p>
            <a:pPr marL="0" marR="0" indent="0" algn="just">
              <a:spcBef>
                <a:spcPts val="0"/>
              </a:spcBef>
              <a:spcAft>
                <a:spcPts val="0"/>
              </a:spcAft>
              <a:buNone/>
            </a:pPr>
            <a:r>
              <a:rPr lang="en-US" sz="1800" dirty="0">
                <a:solidFill>
                  <a:schemeClr val="tx1"/>
                </a:solidFill>
                <a:effectLst/>
                <a:ea typeface="Times New Roman" panose="02020603050405020304" pitchFamily="18" charset="0"/>
              </a:rPr>
              <a:t>The necessary libraries need to be installed </a:t>
            </a:r>
            <a:r>
              <a:rPr lang="en-US" sz="1800" dirty="0">
                <a:solidFill>
                  <a:schemeClr val="tx1"/>
                </a:solidFill>
                <a:ea typeface="Times New Roman" panose="02020603050405020304" pitchFamily="18" charset="0"/>
              </a:rPr>
              <a:t>in the beginning </a:t>
            </a:r>
            <a:r>
              <a:rPr lang="en-US" sz="1800" dirty="0">
                <a:solidFill>
                  <a:schemeClr val="tx1"/>
                </a:solidFill>
                <a:effectLst/>
                <a:ea typeface="Times New Roman" panose="02020603050405020304" pitchFamily="18" charset="0"/>
              </a:rPr>
              <a:t>to facilitate experiment tracking, data exploration, and visualizations.</a:t>
            </a:r>
          </a:p>
          <a:p>
            <a:pPr marL="0" marR="0" indent="0" algn="just">
              <a:spcBef>
                <a:spcPts val="0"/>
              </a:spcBef>
              <a:spcAft>
                <a:spcPts val="0"/>
              </a:spcAft>
              <a:buNone/>
            </a:pPr>
            <a:endParaRPr lang="en-US" sz="1800" dirty="0">
              <a:solidFill>
                <a:schemeClr val="tx1"/>
              </a:solidFill>
              <a:effectLst/>
              <a:ea typeface="Times New Roman" panose="02020603050405020304" pitchFamily="18" charset="0"/>
            </a:endParaRPr>
          </a:p>
          <a:p>
            <a:pPr marL="0" marR="0" indent="0" algn="just">
              <a:spcBef>
                <a:spcPts val="0"/>
              </a:spcBef>
              <a:spcAft>
                <a:spcPts val="0"/>
              </a:spcAft>
              <a:buNone/>
            </a:pPr>
            <a:r>
              <a:rPr lang="en-US" sz="1800" b="1" dirty="0">
                <a:solidFill>
                  <a:schemeClr val="tx1"/>
                </a:solidFill>
                <a:effectLst/>
                <a:ea typeface="Times New Roman" panose="02020603050405020304" pitchFamily="18" charset="0"/>
              </a:rPr>
              <a:t>Command:</a:t>
            </a:r>
            <a:endParaRPr lang="en-US" sz="1800" dirty="0">
              <a:solidFill>
                <a:schemeClr val="tx1"/>
              </a:solidFill>
              <a:effectLst/>
              <a:ea typeface="Times New Roman" panose="02020603050405020304" pitchFamily="18" charset="0"/>
            </a:endParaRPr>
          </a:p>
          <a:p>
            <a:pPr marL="0" marR="0" indent="0" algn="just">
              <a:spcBef>
                <a:spcPts val="0"/>
              </a:spcBef>
              <a:spcAft>
                <a:spcPts val="0"/>
              </a:spcAft>
              <a:buNone/>
            </a:pPr>
            <a:endParaRPr lang="en-US" sz="1800" dirty="0">
              <a:solidFill>
                <a:schemeClr val="tx1"/>
              </a:solidFill>
              <a:ea typeface="Times New Roman" panose="02020603050405020304" pitchFamily="18" charset="0"/>
            </a:endParaRPr>
          </a:p>
          <a:p>
            <a:pPr marL="0" marR="0" indent="0" algn="just">
              <a:spcBef>
                <a:spcPts val="0"/>
              </a:spcBef>
              <a:spcAft>
                <a:spcPts val="0"/>
              </a:spcAft>
              <a:buNone/>
            </a:pPr>
            <a:endParaRPr lang="en-US" sz="1800" dirty="0">
              <a:solidFill>
                <a:schemeClr val="tx1"/>
              </a:solidFill>
              <a:effectLst/>
              <a:ea typeface="Times New Roman" panose="02020603050405020304" pitchFamily="18" charset="0"/>
            </a:endParaRPr>
          </a:p>
          <a:p>
            <a:pPr marL="0" marR="0" indent="0" algn="just">
              <a:spcBef>
                <a:spcPts val="0"/>
              </a:spcBef>
              <a:spcAft>
                <a:spcPts val="0"/>
              </a:spcAft>
              <a:buNone/>
            </a:pPr>
            <a:endParaRPr lang="en-US" sz="1800" b="1" dirty="0">
              <a:solidFill>
                <a:schemeClr val="tx1"/>
              </a:solidFill>
              <a:effectLst/>
              <a:ea typeface="Times New Roman" panose="02020603050405020304" pitchFamily="18" charset="0"/>
            </a:endParaRPr>
          </a:p>
          <a:p>
            <a:pPr marL="0" marR="0" indent="0" algn="just">
              <a:spcBef>
                <a:spcPts val="0"/>
              </a:spcBef>
              <a:spcAft>
                <a:spcPts val="0"/>
              </a:spcAft>
              <a:buNone/>
            </a:pPr>
            <a:endParaRPr lang="en-US" sz="1800" b="1" dirty="0">
              <a:solidFill>
                <a:schemeClr val="tx1"/>
              </a:solidFill>
              <a:effectLst/>
              <a:ea typeface="Times New Roman" panose="02020603050405020304" pitchFamily="18" charset="0"/>
            </a:endParaRPr>
          </a:p>
          <a:p>
            <a:pPr marL="0" marR="0" indent="0" algn="just">
              <a:spcBef>
                <a:spcPts val="0"/>
              </a:spcBef>
              <a:spcAft>
                <a:spcPts val="0"/>
              </a:spcAft>
              <a:buNone/>
            </a:pPr>
            <a:r>
              <a:rPr lang="en-US" sz="1800" b="1" dirty="0">
                <a:solidFill>
                  <a:schemeClr val="tx1"/>
                </a:solidFill>
                <a:effectLst/>
                <a:ea typeface="Times New Roman" panose="02020603050405020304" pitchFamily="18" charset="0"/>
              </a:rPr>
              <a:t>Purpose of Libraries:</a:t>
            </a:r>
          </a:p>
          <a:p>
            <a:pPr marL="0" marR="0" indent="0" algn="just">
              <a:spcBef>
                <a:spcPts val="0"/>
              </a:spcBef>
              <a:spcAft>
                <a:spcPts val="0"/>
              </a:spcAft>
              <a:buNone/>
            </a:pPr>
            <a:endParaRPr lang="en-US" sz="1800" dirty="0">
              <a:solidFill>
                <a:schemeClr val="tx1"/>
              </a:solidFill>
              <a:ea typeface="Times New Roman" panose="02020603050405020304" pitchFamily="18" charset="0"/>
            </a:endParaRPr>
          </a:p>
          <a:p>
            <a:pPr algn="just">
              <a:spcBef>
                <a:spcPts val="0"/>
              </a:spcBef>
            </a:pPr>
            <a:r>
              <a:rPr lang="en-US" sz="1800" b="1" dirty="0" err="1">
                <a:solidFill>
                  <a:schemeClr val="tx1"/>
                </a:solidFill>
                <a:effectLst/>
                <a:ea typeface="Aptos" panose="020B0004020202020204" pitchFamily="34" charset="0"/>
              </a:rPr>
              <a:t>Neptune.ai</a:t>
            </a:r>
            <a:r>
              <a:rPr lang="en-US" sz="1800" b="1" dirty="0">
                <a:solidFill>
                  <a:schemeClr val="tx1"/>
                </a:solidFill>
                <a:effectLst/>
                <a:ea typeface="Aptos" panose="020B0004020202020204" pitchFamily="34" charset="0"/>
              </a:rPr>
              <a:t>:</a:t>
            </a:r>
            <a:r>
              <a:rPr lang="en-US" sz="1800" dirty="0">
                <a:solidFill>
                  <a:schemeClr val="tx1"/>
                </a:solidFill>
                <a:effectLst/>
                <a:ea typeface="Aptos" panose="020B0004020202020204" pitchFamily="34" charset="0"/>
              </a:rPr>
              <a:t> Used for tracking experiments and visualizing results.</a:t>
            </a:r>
            <a:endParaRPr lang="en-US" sz="1800" dirty="0">
              <a:solidFill>
                <a:schemeClr val="tx1"/>
              </a:solidFill>
              <a:ea typeface="Aptos" panose="020B0004020202020204" pitchFamily="34" charset="0"/>
            </a:endParaRPr>
          </a:p>
          <a:p>
            <a:pPr algn="just">
              <a:spcBef>
                <a:spcPts val="0"/>
              </a:spcBef>
            </a:pPr>
            <a:r>
              <a:rPr lang="en-US" sz="1800" b="1" dirty="0" err="1">
                <a:solidFill>
                  <a:schemeClr val="tx1"/>
                </a:solidFill>
                <a:effectLst/>
                <a:ea typeface="Aptos" panose="020B0004020202020204" pitchFamily="34" charset="0"/>
              </a:rPr>
              <a:t>DataPrep</a:t>
            </a:r>
            <a:r>
              <a:rPr lang="en-US" sz="1800" b="1" dirty="0">
                <a:solidFill>
                  <a:schemeClr val="tx1"/>
                </a:solidFill>
                <a:effectLst/>
                <a:ea typeface="Aptos" panose="020B0004020202020204" pitchFamily="34" charset="0"/>
              </a:rPr>
              <a:t>:</a:t>
            </a:r>
            <a:r>
              <a:rPr lang="en-US" sz="1800" dirty="0">
                <a:solidFill>
                  <a:schemeClr val="tx1"/>
                </a:solidFill>
                <a:effectLst/>
                <a:ea typeface="Aptos" panose="020B0004020202020204" pitchFamily="34" charset="0"/>
              </a:rPr>
              <a:t> Simplifies the exploratory data analysis (EDA) process through automated reporting.</a:t>
            </a:r>
          </a:p>
          <a:p>
            <a:pPr algn="just">
              <a:spcBef>
                <a:spcPts val="0"/>
              </a:spcBef>
            </a:pPr>
            <a:r>
              <a:rPr lang="en-US" sz="1800" b="1" dirty="0">
                <a:solidFill>
                  <a:schemeClr val="tx1"/>
                </a:solidFill>
                <a:effectLst/>
                <a:ea typeface="Aptos" panose="020B0004020202020204" pitchFamily="34" charset="0"/>
              </a:rPr>
              <a:t>Seaborn &amp; Matplotlib:</a:t>
            </a:r>
            <a:r>
              <a:rPr lang="en-US" sz="1800" dirty="0">
                <a:solidFill>
                  <a:schemeClr val="tx1"/>
                </a:solidFill>
                <a:effectLst/>
                <a:ea typeface="Aptos" panose="020B0004020202020204" pitchFamily="34" charset="0"/>
              </a:rPr>
              <a:t> Libraries for creating customized visualizations.</a:t>
            </a:r>
            <a:endParaRPr lang="en-US" sz="1800" dirty="0">
              <a:solidFill>
                <a:schemeClr val="tx1"/>
              </a:solidFill>
              <a:effectLst/>
              <a:ea typeface="Times New Roman" panose="02020603050405020304" pitchFamily="18" charset="0"/>
            </a:endParaRPr>
          </a:p>
        </p:txBody>
      </p:sp>
      <p:pic>
        <p:nvPicPr>
          <p:cNvPr id="6" name="Picture 5">
            <a:extLst>
              <a:ext uri="{FF2B5EF4-FFF2-40B4-BE49-F238E27FC236}">
                <a16:creationId xmlns:a16="http://schemas.microsoft.com/office/drawing/2014/main" id="{6DB04D40-6B3F-4FC1-0CCE-F6D1219C86C5}"/>
              </a:ext>
            </a:extLst>
          </p:cNvPr>
          <p:cNvPicPr>
            <a:picLocks noChangeAspect="1"/>
          </p:cNvPicPr>
          <p:nvPr/>
        </p:nvPicPr>
        <p:blipFill>
          <a:blip r:embed="rId2"/>
          <a:stretch>
            <a:fillRect/>
          </a:stretch>
        </p:blipFill>
        <p:spPr>
          <a:xfrm>
            <a:off x="3869268" y="2903728"/>
            <a:ext cx="6261100" cy="520700"/>
          </a:xfrm>
          <a:prstGeom prst="rect">
            <a:avLst/>
          </a:prstGeom>
        </p:spPr>
      </p:pic>
    </p:spTree>
    <p:extLst>
      <p:ext uri="{BB962C8B-B14F-4D97-AF65-F5344CB8AC3E}">
        <p14:creationId xmlns:p14="http://schemas.microsoft.com/office/powerpoint/2010/main" val="2237793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program&#10;&#10;Description automatically generated">
            <a:extLst>
              <a:ext uri="{FF2B5EF4-FFF2-40B4-BE49-F238E27FC236}">
                <a16:creationId xmlns:a16="http://schemas.microsoft.com/office/drawing/2014/main" id="{337FB329-A843-060F-BCDA-278A8029418E}"/>
              </a:ext>
            </a:extLst>
          </p:cNvPr>
          <p:cNvPicPr>
            <a:picLocks noChangeAspect="1"/>
          </p:cNvPicPr>
          <p:nvPr/>
        </p:nvPicPr>
        <p:blipFill>
          <a:blip r:embed="rId2"/>
          <a:srcRect t="14386"/>
          <a:stretch/>
        </p:blipFill>
        <p:spPr>
          <a:xfrm>
            <a:off x="563476" y="844951"/>
            <a:ext cx="10557164" cy="4881969"/>
          </a:xfrm>
          <a:prstGeom prst="rect">
            <a:avLst/>
          </a:prstGeom>
        </p:spPr>
      </p:pic>
    </p:spTree>
    <p:extLst>
      <p:ext uri="{BB962C8B-B14F-4D97-AF65-F5344CB8AC3E}">
        <p14:creationId xmlns:p14="http://schemas.microsoft.com/office/powerpoint/2010/main" val="3423154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DE16B-B25F-6EF7-0DF2-8F507DD69860}"/>
              </a:ext>
            </a:extLst>
          </p:cNvPr>
          <p:cNvSpPr>
            <a:spLocks noGrp="1"/>
          </p:cNvSpPr>
          <p:nvPr>
            <p:ph type="title"/>
          </p:nvPr>
        </p:nvSpPr>
        <p:spPr/>
        <p:txBody>
          <a:bodyPr>
            <a:normAutofit/>
          </a:bodyPr>
          <a:lstStyle/>
          <a:p>
            <a:r>
              <a:rPr lang="en-US" b="1" kern="0" dirty="0">
                <a:solidFill>
                  <a:schemeClr val="tx1"/>
                </a:solidFill>
                <a:effectLst/>
                <a:ea typeface="Times New Roman" panose="02020603050405020304" pitchFamily="18" charset="0"/>
              </a:rPr>
              <a:t>Performing EDA using </a:t>
            </a:r>
            <a:r>
              <a:rPr lang="en-US" b="1" kern="0" dirty="0" err="1">
                <a:solidFill>
                  <a:schemeClr val="tx1"/>
                </a:solidFill>
                <a:effectLst/>
                <a:ea typeface="Times New Roman" panose="02020603050405020304" pitchFamily="18" charset="0"/>
              </a:rPr>
              <a:t>DataPrep</a:t>
            </a:r>
            <a:endParaRPr lang="en-US" dirty="0">
              <a:solidFill>
                <a:schemeClr val="tx1"/>
              </a:solidFill>
            </a:endParaRPr>
          </a:p>
        </p:txBody>
      </p:sp>
      <p:sp>
        <p:nvSpPr>
          <p:cNvPr id="3" name="Content Placeholder 2">
            <a:extLst>
              <a:ext uri="{FF2B5EF4-FFF2-40B4-BE49-F238E27FC236}">
                <a16:creationId xmlns:a16="http://schemas.microsoft.com/office/drawing/2014/main" id="{B2A5AB70-990F-EB3E-934B-C949012A8C5D}"/>
              </a:ext>
            </a:extLst>
          </p:cNvPr>
          <p:cNvSpPr>
            <a:spLocks noGrp="1"/>
          </p:cNvSpPr>
          <p:nvPr>
            <p:ph idx="1"/>
          </p:nvPr>
        </p:nvSpPr>
        <p:spPr>
          <a:xfrm>
            <a:off x="3869268" y="864108"/>
            <a:ext cx="7315200" cy="4306982"/>
          </a:xfrm>
        </p:spPr>
        <p:txBody>
          <a:bodyPr>
            <a:normAutofit/>
          </a:bodyPr>
          <a:lstStyle/>
          <a:p>
            <a:pPr marL="0" indent="0">
              <a:buNone/>
            </a:pPr>
            <a:r>
              <a:rPr lang="en-US" sz="1800" b="1" dirty="0">
                <a:solidFill>
                  <a:schemeClr val="tx1"/>
                </a:solidFill>
              </a:rPr>
              <a:t>Loading the Titanic Dataset</a:t>
            </a:r>
            <a:r>
              <a:rPr lang="en-US" sz="1800" dirty="0">
                <a:solidFill>
                  <a:schemeClr val="tx1"/>
                </a:solidFill>
              </a:rPr>
              <a:t>:</a:t>
            </a:r>
          </a:p>
          <a:p>
            <a:pPr>
              <a:buFont typeface="Arial" panose="020B0604020202020204" pitchFamily="34" charset="0"/>
              <a:buChar char="•"/>
            </a:pPr>
            <a:r>
              <a:rPr lang="en-US" sz="1800" dirty="0">
                <a:solidFill>
                  <a:schemeClr val="tx1"/>
                </a:solidFill>
              </a:rPr>
              <a:t>Used the </a:t>
            </a:r>
            <a:r>
              <a:rPr lang="en-US" sz="1800" b="1" dirty="0" err="1">
                <a:solidFill>
                  <a:schemeClr val="tx1"/>
                </a:solidFill>
              </a:rPr>
              <a:t>load_dataset</a:t>
            </a:r>
            <a:r>
              <a:rPr lang="en-US" sz="1800" b="1" dirty="0">
                <a:solidFill>
                  <a:schemeClr val="tx1"/>
                </a:solidFill>
              </a:rPr>
              <a:t>() </a:t>
            </a:r>
            <a:r>
              <a:rPr lang="en-US" sz="1800" dirty="0">
                <a:solidFill>
                  <a:schemeClr val="tx1"/>
                </a:solidFill>
              </a:rPr>
              <a:t>function from </a:t>
            </a:r>
            <a:r>
              <a:rPr lang="en-US" sz="1800" dirty="0" err="1">
                <a:solidFill>
                  <a:schemeClr val="tx1"/>
                </a:solidFill>
              </a:rPr>
              <a:t>DataPrep</a:t>
            </a:r>
            <a:r>
              <a:rPr lang="en-US" sz="1800" dirty="0">
                <a:solidFill>
                  <a:schemeClr val="tx1"/>
                </a:solidFill>
              </a:rPr>
              <a:t> to import the Titanic dataset easily.</a:t>
            </a:r>
          </a:p>
          <a:p>
            <a:pPr marL="0" indent="0">
              <a:buNone/>
            </a:pPr>
            <a:r>
              <a:rPr lang="en-US" sz="1800" b="1" dirty="0">
                <a:solidFill>
                  <a:schemeClr val="tx1"/>
                </a:solidFill>
              </a:rPr>
              <a:t>Generating an EDA Report</a:t>
            </a:r>
            <a:r>
              <a:rPr lang="en-US" sz="1800" dirty="0">
                <a:solidFill>
                  <a:schemeClr val="tx1"/>
                </a:solidFill>
              </a:rPr>
              <a:t>:</a:t>
            </a:r>
          </a:p>
          <a:p>
            <a:pPr>
              <a:buFont typeface="Arial" panose="020B0604020202020204" pitchFamily="34" charset="0"/>
              <a:buChar char="•"/>
            </a:pPr>
            <a:r>
              <a:rPr lang="en-US" sz="1800" dirty="0">
                <a:solidFill>
                  <a:schemeClr val="tx1"/>
                </a:solidFill>
              </a:rPr>
              <a:t>Called </a:t>
            </a:r>
            <a:r>
              <a:rPr lang="en-US" sz="1800" b="1" dirty="0" err="1">
                <a:solidFill>
                  <a:schemeClr val="tx1"/>
                </a:solidFill>
              </a:rPr>
              <a:t>create_report</a:t>
            </a:r>
            <a:r>
              <a:rPr lang="en-US" sz="1800" b="1" dirty="0">
                <a:solidFill>
                  <a:schemeClr val="tx1"/>
                </a:solidFill>
              </a:rPr>
              <a:t>(</a:t>
            </a:r>
            <a:r>
              <a:rPr lang="en-US" sz="1800" b="1" dirty="0" err="1">
                <a:solidFill>
                  <a:schemeClr val="tx1"/>
                </a:solidFill>
              </a:rPr>
              <a:t>df</a:t>
            </a:r>
            <a:r>
              <a:rPr lang="en-US" sz="1800" b="1" dirty="0">
                <a:solidFill>
                  <a:schemeClr val="tx1"/>
                </a:solidFill>
              </a:rPr>
              <a:t>) </a:t>
            </a:r>
            <a:r>
              <a:rPr lang="en-US" sz="1800" dirty="0">
                <a:solidFill>
                  <a:schemeClr val="tx1"/>
                </a:solidFill>
              </a:rPr>
              <a:t>to produce a comprehensive report.</a:t>
            </a:r>
          </a:p>
          <a:p>
            <a:pPr>
              <a:buFont typeface="Arial" panose="020B0604020202020204" pitchFamily="34" charset="0"/>
              <a:buChar char="•"/>
            </a:pPr>
            <a:r>
              <a:rPr lang="en-US" sz="1800" dirty="0">
                <a:solidFill>
                  <a:schemeClr val="tx1"/>
                </a:solidFill>
              </a:rPr>
              <a:t>The report includes key statistics, visualizations, missing values, and data distributions.</a:t>
            </a:r>
          </a:p>
          <a:p>
            <a:pPr>
              <a:buFont typeface="Arial" panose="020B0604020202020204" pitchFamily="34" charset="0"/>
              <a:buChar char="•"/>
            </a:pPr>
            <a:r>
              <a:rPr lang="en-US" sz="1800" dirty="0">
                <a:solidFill>
                  <a:schemeClr val="tx1"/>
                </a:solidFill>
              </a:rPr>
              <a:t>Provides a quick way to understand the data at a glance.</a:t>
            </a:r>
          </a:p>
          <a:p>
            <a:pPr marL="0" indent="0">
              <a:buNone/>
            </a:pPr>
            <a:r>
              <a:rPr lang="en-US" sz="1800" b="1" dirty="0">
                <a:solidFill>
                  <a:schemeClr val="tx1"/>
                </a:solidFill>
              </a:rPr>
              <a:t>Sample Code:</a:t>
            </a:r>
          </a:p>
        </p:txBody>
      </p:sp>
      <p:pic>
        <p:nvPicPr>
          <p:cNvPr id="5" name="Picture 4" descr="A close up of a text&#10;&#10;Description automatically generated">
            <a:extLst>
              <a:ext uri="{FF2B5EF4-FFF2-40B4-BE49-F238E27FC236}">
                <a16:creationId xmlns:a16="http://schemas.microsoft.com/office/drawing/2014/main" id="{5E617C10-A915-2B9E-DCC5-7B136F793146}"/>
              </a:ext>
            </a:extLst>
          </p:cNvPr>
          <p:cNvPicPr>
            <a:picLocks noChangeAspect="1"/>
          </p:cNvPicPr>
          <p:nvPr/>
        </p:nvPicPr>
        <p:blipFill>
          <a:blip r:embed="rId2"/>
          <a:stretch>
            <a:fillRect/>
          </a:stretch>
        </p:blipFill>
        <p:spPr>
          <a:xfrm>
            <a:off x="3869268" y="4683016"/>
            <a:ext cx="4902200" cy="723900"/>
          </a:xfrm>
          <a:prstGeom prst="rect">
            <a:avLst/>
          </a:prstGeom>
        </p:spPr>
      </p:pic>
    </p:spTree>
    <p:extLst>
      <p:ext uri="{BB962C8B-B14F-4D97-AF65-F5344CB8AC3E}">
        <p14:creationId xmlns:p14="http://schemas.microsoft.com/office/powerpoint/2010/main" val="3100809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7EA65F95-209D-0BD3-0BAB-752A004B4098}"/>
              </a:ext>
            </a:extLst>
          </p:cNvPr>
          <p:cNvPicPr>
            <a:picLocks noChangeAspect="1"/>
          </p:cNvPicPr>
          <p:nvPr/>
        </p:nvPicPr>
        <p:blipFill>
          <a:blip r:embed="rId2"/>
          <a:stretch>
            <a:fillRect/>
          </a:stretch>
        </p:blipFill>
        <p:spPr>
          <a:xfrm>
            <a:off x="607479" y="1738120"/>
            <a:ext cx="11250309" cy="4859827"/>
          </a:xfrm>
          <a:prstGeom prst="rect">
            <a:avLst/>
          </a:prstGeom>
        </p:spPr>
      </p:pic>
      <mc:AlternateContent xmlns:mc="http://schemas.openxmlformats.org/markup-compatibility/2006" xmlns:p14="http://schemas.microsoft.com/office/powerpoint/2010/main">
        <mc:Choice Requires="p14">
          <p:contentPart p14:bwMode="auto" r:id="rId3">
            <p14:nvContentPartPr>
              <p14:cNvPr id="21" name="Ink 20">
                <a:extLst>
                  <a:ext uri="{FF2B5EF4-FFF2-40B4-BE49-F238E27FC236}">
                    <a16:creationId xmlns:a16="http://schemas.microsoft.com/office/drawing/2014/main" id="{090DF5E7-3DE4-7DEE-7F4B-2135FBE70A8D}"/>
                  </a:ext>
                </a:extLst>
              </p14:cNvPr>
              <p14:cNvContentPartPr/>
              <p14:nvPr/>
            </p14:nvContentPartPr>
            <p14:xfrm>
              <a:off x="4334607" y="435211"/>
              <a:ext cx="360" cy="360"/>
            </p14:xfrm>
          </p:contentPart>
        </mc:Choice>
        <mc:Fallback xmlns="">
          <p:pic>
            <p:nvPicPr>
              <p:cNvPr id="21" name="Ink 20">
                <a:extLst>
                  <a:ext uri="{FF2B5EF4-FFF2-40B4-BE49-F238E27FC236}">
                    <a16:creationId xmlns:a16="http://schemas.microsoft.com/office/drawing/2014/main" id="{090DF5E7-3DE4-7DEE-7F4B-2135FBE70A8D}"/>
                  </a:ext>
                </a:extLst>
              </p:cNvPr>
              <p:cNvPicPr/>
              <p:nvPr/>
            </p:nvPicPr>
            <p:blipFill>
              <a:blip r:embed="rId4"/>
              <a:stretch>
                <a:fillRect/>
              </a:stretch>
            </p:blipFill>
            <p:spPr>
              <a:xfrm>
                <a:off x="4328487" y="429091"/>
                <a:ext cx="12600" cy="12600"/>
              </a:xfrm>
              <a:prstGeom prst="rect">
                <a:avLst/>
              </a:prstGeom>
            </p:spPr>
          </p:pic>
        </mc:Fallback>
      </mc:AlternateContent>
      <p:sp>
        <p:nvSpPr>
          <p:cNvPr id="9" name="Oval 8">
            <a:extLst>
              <a:ext uri="{FF2B5EF4-FFF2-40B4-BE49-F238E27FC236}">
                <a16:creationId xmlns:a16="http://schemas.microsoft.com/office/drawing/2014/main" id="{A28F6901-7C86-44A3-A889-6F8A7824EF71}"/>
              </a:ext>
            </a:extLst>
          </p:cNvPr>
          <p:cNvSpPr/>
          <p:nvPr/>
        </p:nvSpPr>
        <p:spPr>
          <a:xfrm>
            <a:off x="4334607" y="5308636"/>
            <a:ext cx="1097280" cy="548640"/>
          </a:xfrm>
          <a:prstGeom prst="ellipse">
            <a:avLst/>
          </a:prstGeom>
          <a:solidFill>
            <a:srgbClr val="000000">
              <a:alpha val="5000"/>
            </a:srgbClr>
          </a:solidFill>
          <a:ln w="126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p:sp>
        <p:nvSpPr>
          <p:cNvPr id="23" name="TextBox 22">
            <a:extLst>
              <a:ext uri="{FF2B5EF4-FFF2-40B4-BE49-F238E27FC236}">
                <a16:creationId xmlns:a16="http://schemas.microsoft.com/office/drawing/2014/main" id="{2A222B7E-EE0E-0C6E-C324-2712BD24F210}"/>
              </a:ext>
            </a:extLst>
          </p:cNvPr>
          <p:cNvSpPr txBox="1"/>
          <p:nvPr/>
        </p:nvSpPr>
        <p:spPr>
          <a:xfrm>
            <a:off x="607478" y="625180"/>
            <a:ext cx="11250309" cy="923330"/>
          </a:xfrm>
          <a:prstGeom prst="rect">
            <a:avLst/>
          </a:prstGeom>
          <a:noFill/>
        </p:spPr>
        <p:txBody>
          <a:bodyPr wrap="square" rtlCol="0">
            <a:spAutoFit/>
          </a:bodyPr>
          <a:lstStyle/>
          <a:p>
            <a:r>
              <a:rPr lang="en-US" dirty="0"/>
              <a:t>The </a:t>
            </a:r>
            <a:r>
              <a:rPr lang="en-US" dirty="0" err="1"/>
              <a:t>DataPrep</a:t>
            </a:r>
            <a:r>
              <a:rPr lang="en-US" dirty="0"/>
              <a:t> report provides a comprehensive overview of the dataset, including a summary of missing values and variable types. It also delivers in-depth insights for each variable, helping to identify key patterns and relationships within the data.</a:t>
            </a:r>
          </a:p>
        </p:txBody>
      </p:sp>
    </p:spTree>
    <p:extLst>
      <p:ext uri="{BB962C8B-B14F-4D97-AF65-F5344CB8AC3E}">
        <p14:creationId xmlns:p14="http://schemas.microsoft.com/office/powerpoint/2010/main" val="1582457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1898BB-EC7C-7065-1192-71D38390622E}"/>
              </a:ext>
            </a:extLst>
          </p:cNvPr>
          <p:cNvSpPr txBox="1"/>
          <p:nvPr/>
        </p:nvSpPr>
        <p:spPr>
          <a:xfrm>
            <a:off x="643467" y="517321"/>
            <a:ext cx="10905065" cy="923330"/>
          </a:xfrm>
          <a:prstGeom prst="rect">
            <a:avLst/>
          </a:prstGeom>
          <a:noFill/>
        </p:spPr>
        <p:txBody>
          <a:bodyPr wrap="square">
            <a:spAutoFit/>
          </a:bodyPr>
          <a:lstStyle/>
          <a:p>
            <a:r>
              <a:rPr lang="en-US" dirty="0"/>
              <a:t>The </a:t>
            </a:r>
            <a:r>
              <a:rPr lang="en-US" dirty="0" err="1"/>
              <a:t>DataPrep</a:t>
            </a:r>
            <a:r>
              <a:rPr lang="en-US" dirty="0"/>
              <a:t> library automatically identifies categorical variables and visualizes them using appropriate graphs, such as pie charts. Additionally, it provides detailed insights specific to each variable, enabling users to understand their characteristics and distributions more effectively.</a:t>
            </a:r>
          </a:p>
        </p:txBody>
      </p:sp>
      <p:pic>
        <p:nvPicPr>
          <p:cNvPr id="7" name="Picture 6">
            <a:extLst>
              <a:ext uri="{FF2B5EF4-FFF2-40B4-BE49-F238E27FC236}">
                <a16:creationId xmlns:a16="http://schemas.microsoft.com/office/drawing/2014/main" id="{624391B4-8512-0825-D752-F32FDC475183}"/>
              </a:ext>
            </a:extLst>
          </p:cNvPr>
          <p:cNvPicPr>
            <a:picLocks noChangeAspect="1"/>
          </p:cNvPicPr>
          <p:nvPr/>
        </p:nvPicPr>
        <p:blipFill>
          <a:blip r:embed="rId2"/>
          <a:stretch>
            <a:fillRect/>
          </a:stretch>
        </p:blipFill>
        <p:spPr>
          <a:xfrm>
            <a:off x="1296719" y="1538358"/>
            <a:ext cx="9598562" cy="4613060"/>
          </a:xfrm>
          <a:prstGeom prst="rect">
            <a:avLst/>
          </a:prstGeom>
        </p:spPr>
      </p:pic>
    </p:spTree>
    <p:extLst>
      <p:ext uri="{BB962C8B-B14F-4D97-AF65-F5344CB8AC3E}">
        <p14:creationId xmlns:p14="http://schemas.microsoft.com/office/powerpoint/2010/main" val="3531362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data report&#10;&#10;Description automatically generated">
            <a:extLst>
              <a:ext uri="{FF2B5EF4-FFF2-40B4-BE49-F238E27FC236}">
                <a16:creationId xmlns:a16="http://schemas.microsoft.com/office/drawing/2014/main" id="{6AE873AE-8502-EB27-1AE4-8B90A0CD9B0F}"/>
              </a:ext>
            </a:extLst>
          </p:cNvPr>
          <p:cNvPicPr>
            <a:picLocks noChangeAspect="1"/>
          </p:cNvPicPr>
          <p:nvPr/>
        </p:nvPicPr>
        <p:blipFill>
          <a:blip r:embed="rId2"/>
          <a:stretch>
            <a:fillRect/>
          </a:stretch>
        </p:blipFill>
        <p:spPr>
          <a:xfrm>
            <a:off x="1473996" y="1377758"/>
            <a:ext cx="8901526" cy="4829078"/>
          </a:xfrm>
          <a:prstGeom prst="rect">
            <a:avLst/>
          </a:prstGeom>
        </p:spPr>
      </p:pic>
      <p:sp>
        <p:nvSpPr>
          <p:cNvPr id="5" name="TextBox 4">
            <a:extLst>
              <a:ext uri="{FF2B5EF4-FFF2-40B4-BE49-F238E27FC236}">
                <a16:creationId xmlns:a16="http://schemas.microsoft.com/office/drawing/2014/main" id="{064EA9A6-5C24-A5EC-C7D8-3E5BE92F4087}"/>
              </a:ext>
            </a:extLst>
          </p:cNvPr>
          <p:cNvSpPr txBox="1"/>
          <p:nvPr/>
        </p:nvSpPr>
        <p:spPr>
          <a:xfrm>
            <a:off x="599089" y="328304"/>
            <a:ext cx="11193518" cy="923330"/>
          </a:xfrm>
          <a:prstGeom prst="rect">
            <a:avLst/>
          </a:prstGeom>
          <a:noFill/>
        </p:spPr>
        <p:txBody>
          <a:bodyPr wrap="square">
            <a:spAutoFit/>
          </a:bodyPr>
          <a:lstStyle/>
          <a:p>
            <a:r>
              <a:rPr lang="en-US" dirty="0"/>
              <a:t>Similarly, it detects numerical variables and visualizes them using suitable graphs, such as histograms and box plots. It also offers in-depth insights into each numerical variable, including statistics like mean, median, and standard deviation. This helps to better understand their characteristics and underlying patterns.</a:t>
            </a:r>
          </a:p>
        </p:txBody>
      </p:sp>
    </p:spTree>
    <p:extLst>
      <p:ext uri="{BB962C8B-B14F-4D97-AF65-F5344CB8AC3E}">
        <p14:creationId xmlns:p14="http://schemas.microsoft.com/office/powerpoint/2010/main" val="1984163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4348E-8BF8-D28E-575E-951FFAB7D5E6}"/>
              </a:ext>
            </a:extLst>
          </p:cNvPr>
          <p:cNvSpPr>
            <a:spLocks noGrp="1"/>
          </p:cNvSpPr>
          <p:nvPr>
            <p:ph type="title"/>
          </p:nvPr>
        </p:nvSpPr>
        <p:spPr/>
        <p:txBody>
          <a:bodyPr/>
          <a:lstStyle/>
          <a:p>
            <a:r>
              <a:rPr lang="en-US" b="1" dirty="0" err="1">
                <a:solidFill>
                  <a:schemeClr val="tx1"/>
                </a:solidFill>
              </a:rPr>
              <a:t>DataPrep</a:t>
            </a:r>
            <a:r>
              <a:rPr lang="en-US" b="1" dirty="0">
                <a:solidFill>
                  <a:schemeClr val="tx1"/>
                </a:solidFill>
              </a:rPr>
              <a:t> </a:t>
            </a:r>
            <a:br>
              <a:rPr lang="en-US" b="1" dirty="0">
                <a:solidFill>
                  <a:schemeClr val="tx1"/>
                </a:solidFill>
              </a:rPr>
            </a:br>
            <a:r>
              <a:rPr lang="en-US" b="1" dirty="0">
                <a:solidFill>
                  <a:schemeClr val="tx1"/>
                </a:solidFill>
              </a:rPr>
              <a:t>Key Learnings</a:t>
            </a:r>
          </a:p>
        </p:txBody>
      </p:sp>
      <p:sp>
        <p:nvSpPr>
          <p:cNvPr id="3" name="Content Placeholder 2">
            <a:extLst>
              <a:ext uri="{FF2B5EF4-FFF2-40B4-BE49-F238E27FC236}">
                <a16:creationId xmlns:a16="http://schemas.microsoft.com/office/drawing/2014/main" id="{E387EC7A-5400-DAEC-9240-FBF20A624759}"/>
              </a:ext>
            </a:extLst>
          </p:cNvPr>
          <p:cNvSpPr>
            <a:spLocks noGrp="1"/>
          </p:cNvSpPr>
          <p:nvPr>
            <p:ph idx="1"/>
          </p:nvPr>
        </p:nvSpPr>
        <p:spPr/>
        <p:txBody>
          <a:bodyPr>
            <a:normAutofit/>
          </a:bodyPr>
          <a:lstStyle/>
          <a:p>
            <a:r>
              <a:rPr lang="en-US" sz="1800" dirty="0" err="1">
                <a:solidFill>
                  <a:schemeClr val="tx1"/>
                </a:solidFill>
              </a:rPr>
              <a:t>DataPrep</a:t>
            </a:r>
            <a:r>
              <a:rPr lang="en-US" sz="1800" dirty="0">
                <a:solidFill>
                  <a:schemeClr val="tx1"/>
                </a:solidFill>
              </a:rPr>
              <a:t> streamlines automated Exploratory Data Analysis (EDA) by quickly generating detailed reports and visualizations. </a:t>
            </a:r>
          </a:p>
          <a:p>
            <a:r>
              <a:rPr lang="en-US" sz="1800" dirty="0">
                <a:solidFill>
                  <a:schemeClr val="tx1"/>
                </a:solidFill>
              </a:rPr>
              <a:t>This automation simplifies the process, making it easier for beginners to gain insights without manual data manipulation. </a:t>
            </a:r>
          </a:p>
          <a:p>
            <a:r>
              <a:rPr lang="en-US" sz="1800" dirty="0">
                <a:solidFill>
                  <a:schemeClr val="tx1"/>
                </a:solidFill>
              </a:rPr>
              <a:t>Key advantages and disadvantages of using </a:t>
            </a:r>
            <a:r>
              <a:rPr lang="en-US" sz="1800" dirty="0" err="1">
                <a:solidFill>
                  <a:schemeClr val="tx1"/>
                </a:solidFill>
              </a:rPr>
              <a:t>DataPrep</a:t>
            </a:r>
            <a:r>
              <a:rPr lang="en-US" sz="1800" dirty="0">
                <a:solidFill>
                  <a:schemeClr val="tx1"/>
                </a:solidFill>
              </a:rPr>
              <a:t> for EDA are summarized below:</a:t>
            </a:r>
          </a:p>
          <a:p>
            <a:endParaRPr lang="en-US" sz="1800" dirty="0">
              <a:solidFill>
                <a:schemeClr val="tx1"/>
              </a:solidFill>
            </a:endParaRPr>
          </a:p>
          <a:p>
            <a:endParaRPr lang="en-US" sz="1800" dirty="0">
              <a:solidFill>
                <a:schemeClr val="tx1"/>
              </a:solidFill>
            </a:endParaRPr>
          </a:p>
          <a:p>
            <a:endParaRPr lang="en-US" sz="1800" dirty="0">
              <a:solidFill>
                <a:schemeClr val="tx1"/>
              </a:solidFill>
            </a:endParaRPr>
          </a:p>
          <a:p>
            <a:endParaRPr lang="en-US" sz="1800" dirty="0">
              <a:solidFill>
                <a:schemeClr val="tx1"/>
              </a:solidFill>
            </a:endParaRPr>
          </a:p>
          <a:p>
            <a:endParaRPr lang="en-US" sz="1800" dirty="0">
              <a:solidFill>
                <a:schemeClr val="tx1"/>
              </a:solidFill>
            </a:endParaRPr>
          </a:p>
          <a:p>
            <a:endParaRPr lang="en-US" sz="1800" dirty="0">
              <a:solidFill>
                <a:schemeClr val="tx1"/>
              </a:solidFill>
            </a:endParaRPr>
          </a:p>
        </p:txBody>
      </p:sp>
      <p:pic>
        <p:nvPicPr>
          <p:cNvPr id="5" name="Picture 4" descr="A table of text on a white background&#10;&#10;Description automatically generated">
            <a:extLst>
              <a:ext uri="{FF2B5EF4-FFF2-40B4-BE49-F238E27FC236}">
                <a16:creationId xmlns:a16="http://schemas.microsoft.com/office/drawing/2014/main" id="{D83E62C2-CBC6-E5B3-6D7D-9BD22CD55848}"/>
              </a:ext>
            </a:extLst>
          </p:cNvPr>
          <p:cNvPicPr>
            <a:picLocks noChangeAspect="1"/>
          </p:cNvPicPr>
          <p:nvPr/>
        </p:nvPicPr>
        <p:blipFill>
          <a:blip r:embed="rId2"/>
          <a:stretch>
            <a:fillRect/>
          </a:stretch>
        </p:blipFill>
        <p:spPr>
          <a:xfrm>
            <a:off x="3869268" y="3317375"/>
            <a:ext cx="7772400" cy="2407645"/>
          </a:xfrm>
          <a:prstGeom prst="rect">
            <a:avLst/>
          </a:prstGeom>
        </p:spPr>
      </p:pic>
    </p:spTree>
    <p:extLst>
      <p:ext uri="{BB962C8B-B14F-4D97-AF65-F5344CB8AC3E}">
        <p14:creationId xmlns:p14="http://schemas.microsoft.com/office/powerpoint/2010/main" val="23435912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BBD45-A6C0-28AA-4FC1-61D07315C75C}"/>
              </a:ext>
            </a:extLst>
          </p:cNvPr>
          <p:cNvSpPr>
            <a:spLocks noGrp="1"/>
          </p:cNvSpPr>
          <p:nvPr>
            <p:ph type="title"/>
          </p:nvPr>
        </p:nvSpPr>
        <p:spPr/>
        <p:txBody>
          <a:bodyPr/>
          <a:lstStyle/>
          <a:p>
            <a:r>
              <a:rPr lang="en-US" b="1" dirty="0">
                <a:solidFill>
                  <a:schemeClr val="tx1"/>
                </a:solidFill>
              </a:rPr>
              <a:t>Experiment Tracking and Visualization with </a:t>
            </a:r>
            <a:r>
              <a:rPr lang="en-US" b="1" dirty="0" err="1">
                <a:solidFill>
                  <a:schemeClr val="tx1"/>
                </a:solidFill>
              </a:rPr>
              <a:t>Neptune.ai</a:t>
            </a:r>
            <a:endParaRPr lang="en-US" b="1" dirty="0">
              <a:solidFill>
                <a:schemeClr val="tx1"/>
              </a:solidFill>
            </a:endParaRPr>
          </a:p>
        </p:txBody>
      </p:sp>
      <p:sp>
        <p:nvSpPr>
          <p:cNvPr id="3" name="Content Placeholder 2">
            <a:extLst>
              <a:ext uri="{FF2B5EF4-FFF2-40B4-BE49-F238E27FC236}">
                <a16:creationId xmlns:a16="http://schemas.microsoft.com/office/drawing/2014/main" id="{94002189-AFC1-3E2F-157F-DB2EB3988A7B}"/>
              </a:ext>
            </a:extLst>
          </p:cNvPr>
          <p:cNvSpPr>
            <a:spLocks noGrp="1"/>
          </p:cNvSpPr>
          <p:nvPr>
            <p:ph idx="1"/>
          </p:nvPr>
        </p:nvSpPr>
        <p:spPr/>
        <p:txBody>
          <a:bodyPr>
            <a:normAutofit/>
          </a:bodyPr>
          <a:lstStyle/>
          <a:p>
            <a:pPr marL="0" indent="0">
              <a:buNone/>
            </a:pPr>
            <a:r>
              <a:rPr lang="en-US" sz="1800" b="1" dirty="0">
                <a:solidFill>
                  <a:schemeClr val="tx1"/>
                </a:solidFill>
              </a:rPr>
              <a:t>Performing Experiment Tracking using </a:t>
            </a:r>
            <a:r>
              <a:rPr lang="en-US" sz="1800" b="1" dirty="0" err="1">
                <a:solidFill>
                  <a:schemeClr val="tx1"/>
                </a:solidFill>
              </a:rPr>
              <a:t>Neptune.ai</a:t>
            </a:r>
            <a:endParaRPr lang="en-US" sz="1800" dirty="0">
              <a:solidFill>
                <a:schemeClr val="tx1"/>
              </a:solidFill>
            </a:endParaRPr>
          </a:p>
          <a:p>
            <a:r>
              <a:rPr lang="en-US" sz="1800" dirty="0" err="1">
                <a:solidFill>
                  <a:schemeClr val="tx1"/>
                </a:solidFill>
              </a:rPr>
              <a:t>Neptune.ai</a:t>
            </a:r>
            <a:r>
              <a:rPr lang="en-US" sz="1800" dirty="0">
                <a:solidFill>
                  <a:schemeClr val="tx1"/>
                </a:solidFill>
              </a:rPr>
              <a:t> was integrated into the project to effectively track and manage EDA experiments and visualizations. </a:t>
            </a:r>
          </a:p>
          <a:p>
            <a:r>
              <a:rPr lang="en-US" sz="1800" dirty="0">
                <a:solidFill>
                  <a:schemeClr val="tx1"/>
                </a:solidFill>
              </a:rPr>
              <a:t>To initialize a run, the </a:t>
            </a:r>
            <a:r>
              <a:rPr lang="en-US" sz="1800" b="1" dirty="0" err="1">
                <a:solidFill>
                  <a:schemeClr val="tx1"/>
                </a:solidFill>
              </a:rPr>
              <a:t>neptune.init_run</a:t>
            </a:r>
            <a:r>
              <a:rPr lang="en-US" sz="1800" b="1" dirty="0">
                <a:solidFill>
                  <a:schemeClr val="tx1"/>
                </a:solidFill>
              </a:rPr>
              <a:t>() </a:t>
            </a:r>
            <a:r>
              <a:rPr lang="en-US" sz="1800" dirty="0">
                <a:solidFill>
                  <a:schemeClr val="tx1"/>
                </a:solidFill>
              </a:rPr>
              <a:t>function was used, including the project details and API token. This established a connection between the code and the Neptune platform.</a:t>
            </a:r>
          </a:p>
          <a:p>
            <a:endParaRPr lang="en-US" sz="1800" dirty="0">
              <a:solidFill>
                <a:schemeClr val="tx1"/>
              </a:solidFill>
            </a:endParaRPr>
          </a:p>
          <a:p>
            <a:pPr marL="0" indent="0">
              <a:buNone/>
            </a:pPr>
            <a:endParaRPr lang="en-US" sz="1800" dirty="0">
              <a:solidFill>
                <a:schemeClr val="tx1"/>
              </a:solidFill>
            </a:endParaRPr>
          </a:p>
          <a:p>
            <a:pPr marL="0" indent="0">
              <a:buNone/>
            </a:pPr>
            <a:r>
              <a:rPr lang="en-US" sz="1800" b="1" dirty="0">
                <a:solidFill>
                  <a:schemeClr val="tx1"/>
                </a:solidFill>
              </a:rPr>
              <a:t>Uploading Visualizations to </a:t>
            </a:r>
            <a:r>
              <a:rPr lang="en-US" sz="1800" b="1" dirty="0" err="1">
                <a:solidFill>
                  <a:schemeClr val="tx1"/>
                </a:solidFill>
              </a:rPr>
              <a:t>Neptune.ai</a:t>
            </a:r>
            <a:endParaRPr lang="en-US" sz="1800" dirty="0">
              <a:solidFill>
                <a:schemeClr val="tx1"/>
              </a:solidFill>
            </a:endParaRPr>
          </a:p>
          <a:p>
            <a:r>
              <a:rPr lang="en-US" sz="1800" dirty="0">
                <a:solidFill>
                  <a:schemeClr val="tx1"/>
                </a:solidFill>
              </a:rPr>
              <a:t>Custom visualizations created with Matplotlib and Seaborn were uploaded to </a:t>
            </a:r>
            <a:r>
              <a:rPr lang="en-US" sz="1800" dirty="0" err="1">
                <a:solidFill>
                  <a:schemeClr val="tx1"/>
                </a:solidFill>
              </a:rPr>
              <a:t>Neptune.ai</a:t>
            </a:r>
            <a:r>
              <a:rPr lang="en-US" sz="1800" dirty="0">
                <a:solidFill>
                  <a:schemeClr val="tx1"/>
                </a:solidFill>
              </a:rPr>
              <a:t> for future reference.</a:t>
            </a:r>
          </a:p>
        </p:txBody>
      </p:sp>
      <p:pic>
        <p:nvPicPr>
          <p:cNvPr id="7" name="Picture 6">
            <a:extLst>
              <a:ext uri="{FF2B5EF4-FFF2-40B4-BE49-F238E27FC236}">
                <a16:creationId xmlns:a16="http://schemas.microsoft.com/office/drawing/2014/main" id="{B880DC1D-E309-D8FB-96D6-E7E43CC53783}"/>
              </a:ext>
            </a:extLst>
          </p:cNvPr>
          <p:cNvPicPr>
            <a:picLocks noChangeAspect="1"/>
          </p:cNvPicPr>
          <p:nvPr/>
        </p:nvPicPr>
        <p:blipFill>
          <a:blip r:embed="rId2"/>
          <a:stretch>
            <a:fillRect/>
          </a:stretch>
        </p:blipFill>
        <p:spPr>
          <a:xfrm>
            <a:off x="3869268" y="5467828"/>
            <a:ext cx="7772400" cy="514384"/>
          </a:xfrm>
          <a:prstGeom prst="rect">
            <a:avLst/>
          </a:prstGeom>
        </p:spPr>
      </p:pic>
      <p:pic>
        <p:nvPicPr>
          <p:cNvPr id="4" name="Picture 3">
            <a:extLst>
              <a:ext uri="{FF2B5EF4-FFF2-40B4-BE49-F238E27FC236}">
                <a16:creationId xmlns:a16="http://schemas.microsoft.com/office/drawing/2014/main" id="{1F50CDE9-CE1A-BD4A-1C4E-D3D948A295AC}"/>
              </a:ext>
            </a:extLst>
          </p:cNvPr>
          <p:cNvPicPr>
            <a:picLocks noChangeAspect="1"/>
          </p:cNvPicPr>
          <p:nvPr/>
        </p:nvPicPr>
        <p:blipFill>
          <a:blip r:embed="rId3"/>
          <a:stretch>
            <a:fillRect/>
          </a:stretch>
        </p:blipFill>
        <p:spPr>
          <a:xfrm>
            <a:off x="3869268" y="3424428"/>
            <a:ext cx="7772400" cy="866810"/>
          </a:xfrm>
          <a:prstGeom prst="rect">
            <a:avLst/>
          </a:prstGeom>
        </p:spPr>
      </p:pic>
    </p:spTree>
    <p:extLst>
      <p:ext uri="{BB962C8B-B14F-4D97-AF65-F5344CB8AC3E}">
        <p14:creationId xmlns:p14="http://schemas.microsoft.com/office/powerpoint/2010/main" val="3885689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6E5D5526-B60B-7148-AF32-C5EA7FA96801}"/>
              </a:ext>
            </a:extLst>
          </p:cNvPr>
          <p:cNvPicPr>
            <a:picLocks noChangeAspect="1"/>
          </p:cNvPicPr>
          <p:nvPr/>
        </p:nvPicPr>
        <p:blipFill>
          <a:blip r:embed="rId2"/>
          <a:stretch>
            <a:fillRect/>
          </a:stretch>
        </p:blipFill>
        <p:spPr>
          <a:xfrm>
            <a:off x="387927" y="295516"/>
            <a:ext cx="8977746" cy="2627794"/>
          </a:xfrm>
          <a:prstGeom prst="rect">
            <a:avLst/>
          </a:prstGeom>
        </p:spPr>
      </p:pic>
      <p:sp>
        <p:nvSpPr>
          <p:cNvPr id="4" name="TextBox 3">
            <a:extLst>
              <a:ext uri="{FF2B5EF4-FFF2-40B4-BE49-F238E27FC236}">
                <a16:creationId xmlns:a16="http://schemas.microsoft.com/office/drawing/2014/main" id="{51FAB5CF-D08F-0BCB-5CFB-AB5099E2FE11}"/>
              </a:ext>
            </a:extLst>
          </p:cNvPr>
          <p:cNvSpPr txBox="1"/>
          <p:nvPr/>
        </p:nvSpPr>
        <p:spPr>
          <a:xfrm>
            <a:off x="9365673" y="295516"/>
            <a:ext cx="2203350" cy="2308324"/>
          </a:xfrm>
          <a:prstGeom prst="rect">
            <a:avLst/>
          </a:prstGeom>
          <a:noFill/>
        </p:spPr>
        <p:txBody>
          <a:bodyPr wrap="square" rtlCol="0">
            <a:spAutoFit/>
          </a:bodyPr>
          <a:lstStyle/>
          <a:p>
            <a:r>
              <a:rPr lang="en-US" b="1" dirty="0" err="1"/>
              <a:t>Neptune.ai</a:t>
            </a:r>
            <a:r>
              <a:rPr lang="en-US" b="1" dirty="0"/>
              <a:t> shows a comprehensive list of all experiment runs, complete with timestamps of when they were created for easy tracking and organization.</a:t>
            </a:r>
          </a:p>
        </p:txBody>
      </p:sp>
      <p:pic>
        <p:nvPicPr>
          <p:cNvPr id="6" name="Picture 5" descr="A screenshot of a computer&#10;&#10;Description automatically generated">
            <a:extLst>
              <a:ext uri="{FF2B5EF4-FFF2-40B4-BE49-F238E27FC236}">
                <a16:creationId xmlns:a16="http://schemas.microsoft.com/office/drawing/2014/main" id="{46B491C0-E237-F82D-EA47-01281AE62598}"/>
              </a:ext>
            </a:extLst>
          </p:cNvPr>
          <p:cNvPicPr>
            <a:picLocks noChangeAspect="1"/>
          </p:cNvPicPr>
          <p:nvPr/>
        </p:nvPicPr>
        <p:blipFill>
          <a:blip r:embed="rId3"/>
          <a:stretch>
            <a:fillRect/>
          </a:stretch>
        </p:blipFill>
        <p:spPr>
          <a:xfrm>
            <a:off x="4035973" y="3051627"/>
            <a:ext cx="7651530" cy="3525528"/>
          </a:xfrm>
          <a:prstGeom prst="rect">
            <a:avLst/>
          </a:prstGeom>
        </p:spPr>
      </p:pic>
      <p:sp>
        <p:nvSpPr>
          <p:cNvPr id="8" name="TextBox 7">
            <a:extLst>
              <a:ext uri="{FF2B5EF4-FFF2-40B4-BE49-F238E27FC236}">
                <a16:creationId xmlns:a16="http://schemas.microsoft.com/office/drawing/2014/main" id="{4188CBC3-D281-357B-45FD-566945D9B1D4}"/>
              </a:ext>
            </a:extLst>
          </p:cNvPr>
          <p:cNvSpPr txBox="1"/>
          <p:nvPr/>
        </p:nvSpPr>
        <p:spPr>
          <a:xfrm>
            <a:off x="1355834" y="4808158"/>
            <a:ext cx="2680139" cy="1754326"/>
          </a:xfrm>
          <a:prstGeom prst="rect">
            <a:avLst/>
          </a:prstGeom>
          <a:noFill/>
        </p:spPr>
        <p:txBody>
          <a:bodyPr wrap="square">
            <a:spAutoFit/>
          </a:bodyPr>
          <a:lstStyle/>
          <a:p>
            <a:r>
              <a:rPr lang="en-US" b="1" dirty="0"/>
              <a:t>It also allows side-by-side comparison of experiment runs, highlighting changes in parameters and metrics for in-depth analysis.</a:t>
            </a:r>
          </a:p>
        </p:txBody>
      </p:sp>
    </p:spTree>
    <p:extLst>
      <p:ext uri="{BB962C8B-B14F-4D97-AF65-F5344CB8AC3E}">
        <p14:creationId xmlns:p14="http://schemas.microsoft.com/office/powerpoint/2010/main" val="1179225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77ED9-4DFE-8B4F-9A5C-8C961AD91F76}"/>
              </a:ext>
            </a:extLst>
          </p:cNvPr>
          <p:cNvSpPr>
            <a:spLocks noGrp="1"/>
          </p:cNvSpPr>
          <p:nvPr>
            <p:ph type="title"/>
          </p:nvPr>
        </p:nvSpPr>
        <p:spPr/>
        <p:txBody>
          <a:bodyPr/>
          <a:lstStyle/>
          <a:p>
            <a:r>
              <a:rPr lang="en-US" b="1" dirty="0">
                <a:solidFill>
                  <a:schemeClr val="tx1"/>
                </a:solidFill>
              </a:rPr>
              <a:t>Introduction</a:t>
            </a:r>
          </a:p>
        </p:txBody>
      </p:sp>
      <p:sp>
        <p:nvSpPr>
          <p:cNvPr id="3" name="Content Placeholder 2">
            <a:extLst>
              <a:ext uri="{FF2B5EF4-FFF2-40B4-BE49-F238E27FC236}">
                <a16:creationId xmlns:a16="http://schemas.microsoft.com/office/drawing/2014/main" id="{BB053614-2A42-2422-3C13-6739B3D483B7}"/>
              </a:ext>
            </a:extLst>
          </p:cNvPr>
          <p:cNvSpPr>
            <a:spLocks noGrp="1"/>
          </p:cNvSpPr>
          <p:nvPr>
            <p:ph idx="1"/>
          </p:nvPr>
        </p:nvSpPr>
        <p:spPr/>
        <p:txBody>
          <a:bodyPr>
            <a:normAutofit/>
          </a:bodyPr>
          <a:lstStyle/>
          <a:p>
            <a:pPr marL="457200" marR="0" lvl="0" indent="0" algn="l" rtl="0">
              <a:lnSpc>
                <a:spcPct val="100000"/>
              </a:lnSpc>
              <a:spcBef>
                <a:spcPts val="1200"/>
              </a:spcBef>
              <a:spcAft>
                <a:spcPts val="1200"/>
              </a:spcAft>
              <a:buNone/>
            </a:pPr>
            <a:r>
              <a:rPr lang="en-US" sz="1800" dirty="0">
                <a:solidFill>
                  <a:schemeClr val="tx1"/>
                </a:solidFill>
              </a:rPr>
              <a:t>This project focuses on analyzing the Titanic dataset to uncover insights. I have utilized the </a:t>
            </a:r>
            <a:r>
              <a:rPr lang="en-US" sz="1800" b="1" dirty="0" err="1">
                <a:solidFill>
                  <a:schemeClr val="tx1"/>
                </a:solidFill>
              </a:rPr>
              <a:t>DataPrep</a:t>
            </a:r>
            <a:r>
              <a:rPr lang="en-US" sz="1800" dirty="0">
                <a:solidFill>
                  <a:schemeClr val="tx1"/>
                </a:solidFill>
              </a:rPr>
              <a:t> library for </a:t>
            </a:r>
            <a:r>
              <a:rPr lang="en-US" sz="1800" b="1" dirty="0">
                <a:solidFill>
                  <a:schemeClr val="tx1"/>
                </a:solidFill>
              </a:rPr>
              <a:t>Exploratory Data Analysis </a:t>
            </a:r>
            <a:r>
              <a:rPr lang="en-US" sz="1800" dirty="0">
                <a:solidFill>
                  <a:schemeClr val="tx1"/>
                </a:solidFill>
              </a:rPr>
              <a:t>and integrated the project with </a:t>
            </a:r>
            <a:r>
              <a:rPr lang="en-US" sz="1800" b="1" dirty="0" err="1">
                <a:solidFill>
                  <a:schemeClr val="tx1"/>
                </a:solidFill>
              </a:rPr>
              <a:t>Neptune.ai</a:t>
            </a:r>
            <a:r>
              <a:rPr lang="en-US" sz="1800" b="1" dirty="0">
                <a:solidFill>
                  <a:schemeClr val="tx1"/>
                </a:solidFill>
              </a:rPr>
              <a:t> </a:t>
            </a:r>
            <a:r>
              <a:rPr lang="en-US" sz="1800" dirty="0">
                <a:solidFill>
                  <a:schemeClr val="tx1"/>
                </a:solidFill>
              </a:rPr>
              <a:t>to explore </a:t>
            </a:r>
            <a:r>
              <a:rPr lang="en-US" sz="1800" b="1" dirty="0">
                <a:solidFill>
                  <a:schemeClr val="tx1"/>
                </a:solidFill>
              </a:rPr>
              <a:t>Experiment Tracking </a:t>
            </a:r>
            <a:r>
              <a:rPr lang="en-US" sz="1800" dirty="0">
                <a:solidFill>
                  <a:schemeClr val="tx1"/>
                </a:solidFill>
              </a:rPr>
              <a:t>and Management. </a:t>
            </a:r>
          </a:p>
          <a:p>
            <a:pPr marL="457200" marR="0" lvl="0" indent="0" algn="l" rtl="0">
              <a:lnSpc>
                <a:spcPct val="100000"/>
              </a:lnSpc>
              <a:spcBef>
                <a:spcPts val="1200"/>
              </a:spcBef>
              <a:spcAft>
                <a:spcPts val="1200"/>
              </a:spcAft>
              <a:buNone/>
            </a:pPr>
            <a:r>
              <a:rPr lang="en-US" sz="1800" b="1" dirty="0">
                <a:solidFill>
                  <a:schemeClr val="tx1"/>
                </a:solidFill>
              </a:rPr>
              <a:t>Key objectives:</a:t>
            </a:r>
          </a:p>
          <a:p>
            <a:pPr marL="742950" indent="-285750">
              <a:lnSpc>
                <a:spcPct val="100000"/>
              </a:lnSpc>
              <a:spcBef>
                <a:spcPts val="1200"/>
              </a:spcBef>
              <a:spcAft>
                <a:spcPts val="1200"/>
              </a:spcAft>
            </a:pPr>
            <a:r>
              <a:rPr lang="en-US" sz="1800" dirty="0">
                <a:solidFill>
                  <a:schemeClr val="tx1"/>
                </a:solidFill>
              </a:rPr>
              <a:t>Extract insights from the Titanic dataset using EDA.</a:t>
            </a:r>
          </a:p>
          <a:p>
            <a:pPr marL="742950" indent="-285750">
              <a:lnSpc>
                <a:spcPct val="100000"/>
              </a:lnSpc>
              <a:spcBef>
                <a:spcPts val="1200"/>
              </a:spcBef>
              <a:spcAft>
                <a:spcPts val="1200"/>
              </a:spcAft>
            </a:pPr>
            <a:r>
              <a:rPr lang="en-US" sz="1800" dirty="0">
                <a:solidFill>
                  <a:schemeClr val="tx1"/>
                </a:solidFill>
              </a:rPr>
              <a:t>Implement experiment tracking for version control and comparison.</a:t>
            </a:r>
          </a:p>
          <a:p>
            <a:pPr marL="742950" indent="-285750">
              <a:lnSpc>
                <a:spcPct val="100000"/>
              </a:lnSpc>
              <a:spcBef>
                <a:spcPts val="1200"/>
              </a:spcBef>
              <a:spcAft>
                <a:spcPts val="1200"/>
              </a:spcAft>
            </a:pPr>
            <a:r>
              <a:rPr lang="en-US" sz="1800" dirty="0">
                <a:solidFill>
                  <a:schemeClr val="tx1"/>
                </a:solidFill>
              </a:rPr>
              <a:t>Demonstrate the benefits of combining </a:t>
            </a:r>
            <a:r>
              <a:rPr lang="en-US" sz="1800" dirty="0" err="1">
                <a:solidFill>
                  <a:schemeClr val="tx1"/>
                </a:solidFill>
              </a:rPr>
              <a:t>DataPrep</a:t>
            </a:r>
            <a:r>
              <a:rPr lang="en-US" sz="1800" dirty="0">
                <a:solidFill>
                  <a:schemeClr val="tx1"/>
                </a:solidFill>
              </a:rPr>
              <a:t> and </a:t>
            </a:r>
            <a:r>
              <a:rPr lang="en-US" sz="1800" dirty="0" err="1">
                <a:solidFill>
                  <a:schemeClr val="tx1"/>
                </a:solidFill>
              </a:rPr>
              <a:t>Neptune.ai</a:t>
            </a:r>
            <a:r>
              <a:rPr lang="en-US" sz="1800" dirty="0">
                <a:solidFill>
                  <a:schemeClr val="tx1"/>
                </a:solidFill>
              </a:rPr>
              <a:t> for streamlined analysis.</a:t>
            </a:r>
          </a:p>
        </p:txBody>
      </p:sp>
    </p:spTree>
    <p:extLst>
      <p:ext uri="{BB962C8B-B14F-4D97-AF65-F5344CB8AC3E}">
        <p14:creationId xmlns:p14="http://schemas.microsoft.com/office/powerpoint/2010/main" val="41389832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754179F7-C2DA-D816-5505-78E2D3C218DA}"/>
              </a:ext>
            </a:extLst>
          </p:cNvPr>
          <p:cNvPicPr>
            <a:picLocks noChangeAspect="1"/>
          </p:cNvPicPr>
          <p:nvPr/>
        </p:nvPicPr>
        <p:blipFill>
          <a:blip r:embed="rId2"/>
          <a:stretch>
            <a:fillRect/>
          </a:stretch>
        </p:blipFill>
        <p:spPr>
          <a:xfrm>
            <a:off x="280434" y="194442"/>
            <a:ext cx="6877111" cy="3723932"/>
          </a:xfrm>
          <a:prstGeom prst="rect">
            <a:avLst/>
          </a:prstGeom>
        </p:spPr>
      </p:pic>
      <p:sp>
        <p:nvSpPr>
          <p:cNvPr id="5" name="TextBox 4">
            <a:extLst>
              <a:ext uri="{FF2B5EF4-FFF2-40B4-BE49-F238E27FC236}">
                <a16:creationId xmlns:a16="http://schemas.microsoft.com/office/drawing/2014/main" id="{5194B16E-ADD0-CC2D-3679-FA380524F7BF}"/>
              </a:ext>
            </a:extLst>
          </p:cNvPr>
          <p:cNvSpPr txBox="1"/>
          <p:nvPr/>
        </p:nvSpPr>
        <p:spPr>
          <a:xfrm>
            <a:off x="7157545" y="189187"/>
            <a:ext cx="2722179" cy="1754326"/>
          </a:xfrm>
          <a:prstGeom prst="rect">
            <a:avLst/>
          </a:prstGeom>
          <a:noFill/>
        </p:spPr>
        <p:txBody>
          <a:bodyPr wrap="square">
            <a:spAutoFit/>
          </a:bodyPr>
          <a:lstStyle/>
          <a:p>
            <a:r>
              <a:rPr lang="en-US" b="1" dirty="0"/>
              <a:t>A visual display comparing images generated from each run facilitates easy evaluation of results across experiments.</a:t>
            </a:r>
          </a:p>
        </p:txBody>
      </p:sp>
      <p:pic>
        <p:nvPicPr>
          <p:cNvPr id="7" name="Picture 6" descr="A screenshot of a dashboard&#10;&#10;Description automatically generated">
            <a:extLst>
              <a:ext uri="{FF2B5EF4-FFF2-40B4-BE49-F238E27FC236}">
                <a16:creationId xmlns:a16="http://schemas.microsoft.com/office/drawing/2014/main" id="{0DEA474F-05EA-4D34-4338-3CA5A21111F7}"/>
              </a:ext>
            </a:extLst>
          </p:cNvPr>
          <p:cNvPicPr>
            <a:picLocks noChangeAspect="1"/>
          </p:cNvPicPr>
          <p:nvPr/>
        </p:nvPicPr>
        <p:blipFill>
          <a:blip r:embed="rId3"/>
          <a:stretch>
            <a:fillRect/>
          </a:stretch>
        </p:blipFill>
        <p:spPr>
          <a:xfrm>
            <a:off x="3940662" y="3429000"/>
            <a:ext cx="7772400" cy="2942408"/>
          </a:xfrm>
          <a:prstGeom prst="rect">
            <a:avLst/>
          </a:prstGeom>
        </p:spPr>
      </p:pic>
      <p:sp>
        <p:nvSpPr>
          <p:cNvPr id="9" name="TextBox 8">
            <a:extLst>
              <a:ext uri="{FF2B5EF4-FFF2-40B4-BE49-F238E27FC236}">
                <a16:creationId xmlns:a16="http://schemas.microsoft.com/office/drawing/2014/main" id="{585188BD-F77A-3790-F4D8-1ACF5C6E2FF7}"/>
              </a:ext>
            </a:extLst>
          </p:cNvPr>
          <p:cNvSpPr txBox="1"/>
          <p:nvPr/>
        </p:nvSpPr>
        <p:spPr>
          <a:xfrm>
            <a:off x="1124607" y="5171079"/>
            <a:ext cx="2816055" cy="1200329"/>
          </a:xfrm>
          <a:prstGeom prst="rect">
            <a:avLst/>
          </a:prstGeom>
          <a:noFill/>
        </p:spPr>
        <p:txBody>
          <a:bodyPr wrap="square">
            <a:spAutoFit/>
          </a:bodyPr>
          <a:lstStyle/>
          <a:p>
            <a:r>
              <a:rPr lang="en-US" b="1" dirty="0"/>
              <a:t>We can create customized dashboards, enabling the visualization and analysis of data from various runs.</a:t>
            </a:r>
          </a:p>
        </p:txBody>
      </p:sp>
    </p:spTree>
    <p:extLst>
      <p:ext uri="{BB962C8B-B14F-4D97-AF65-F5344CB8AC3E}">
        <p14:creationId xmlns:p14="http://schemas.microsoft.com/office/powerpoint/2010/main" val="1110857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5B1D9-7BAB-2F7C-9F29-5B94B2386377}"/>
              </a:ext>
            </a:extLst>
          </p:cNvPr>
          <p:cNvSpPr>
            <a:spLocks noGrp="1"/>
          </p:cNvSpPr>
          <p:nvPr>
            <p:ph type="title"/>
          </p:nvPr>
        </p:nvSpPr>
        <p:spPr/>
        <p:txBody>
          <a:bodyPr/>
          <a:lstStyle/>
          <a:p>
            <a:r>
              <a:rPr lang="en-US" b="1" dirty="0">
                <a:solidFill>
                  <a:schemeClr val="tx1"/>
                </a:solidFill>
              </a:rPr>
              <a:t>Conclusion</a:t>
            </a:r>
          </a:p>
        </p:txBody>
      </p:sp>
      <p:sp>
        <p:nvSpPr>
          <p:cNvPr id="3" name="Content Placeholder 2">
            <a:extLst>
              <a:ext uri="{FF2B5EF4-FFF2-40B4-BE49-F238E27FC236}">
                <a16:creationId xmlns:a16="http://schemas.microsoft.com/office/drawing/2014/main" id="{E5E3DC40-E9A3-7409-309D-F5F60595AE94}"/>
              </a:ext>
            </a:extLst>
          </p:cNvPr>
          <p:cNvSpPr>
            <a:spLocks noGrp="1"/>
          </p:cNvSpPr>
          <p:nvPr>
            <p:ph idx="1"/>
          </p:nvPr>
        </p:nvSpPr>
        <p:spPr/>
        <p:txBody>
          <a:bodyPr>
            <a:normAutofit/>
          </a:bodyPr>
          <a:lstStyle/>
          <a:p>
            <a:pPr marL="0" indent="0">
              <a:buNone/>
            </a:pPr>
            <a:r>
              <a:rPr lang="en-US" sz="1800" dirty="0">
                <a:solidFill>
                  <a:schemeClr val="tx1"/>
                </a:solidFill>
              </a:rPr>
              <a:t>In this project, the use of </a:t>
            </a:r>
            <a:r>
              <a:rPr lang="en-US" sz="1800" b="1" dirty="0" err="1">
                <a:solidFill>
                  <a:schemeClr val="tx1"/>
                </a:solidFill>
              </a:rPr>
              <a:t>DataPrep</a:t>
            </a:r>
            <a:r>
              <a:rPr lang="en-US" sz="1800" dirty="0">
                <a:solidFill>
                  <a:schemeClr val="tx1"/>
                </a:solidFill>
              </a:rPr>
              <a:t> and </a:t>
            </a:r>
            <a:r>
              <a:rPr lang="en-US" sz="1800" b="1" dirty="0" err="1">
                <a:solidFill>
                  <a:schemeClr val="tx1"/>
                </a:solidFill>
              </a:rPr>
              <a:t>Neptune.ai</a:t>
            </a:r>
            <a:r>
              <a:rPr lang="en-US" sz="1800" dirty="0">
                <a:solidFill>
                  <a:schemeClr val="tx1"/>
                </a:solidFill>
              </a:rPr>
              <a:t> for Exploratory Data Analysis (EDA) and experiment tracking provided invaluable hands-on experience with </a:t>
            </a:r>
            <a:r>
              <a:rPr lang="en-US" sz="1800" dirty="0" err="1">
                <a:solidFill>
                  <a:schemeClr val="tx1"/>
                </a:solidFill>
              </a:rPr>
              <a:t>MLOps</a:t>
            </a:r>
            <a:r>
              <a:rPr lang="en-US" sz="1800" dirty="0">
                <a:solidFill>
                  <a:schemeClr val="tx1"/>
                </a:solidFill>
              </a:rPr>
              <a:t> tools.</a:t>
            </a:r>
            <a:endParaRPr lang="en-US" sz="1800" b="1" dirty="0">
              <a:solidFill>
                <a:schemeClr val="tx1"/>
              </a:solidFill>
            </a:endParaRPr>
          </a:p>
          <a:p>
            <a:pPr marL="0" indent="0">
              <a:buNone/>
            </a:pPr>
            <a:r>
              <a:rPr lang="en-US" sz="1800" b="1" dirty="0">
                <a:solidFill>
                  <a:schemeClr val="tx1"/>
                </a:solidFill>
              </a:rPr>
              <a:t>Key Takeaways:</a:t>
            </a:r>
          </a:p>
          <a:p>
            <a:pPr>
              <a:buFont typeface="Arial" panose="020B0604020202020204" pitchFamily="34" charset="0"/>
              <a:buChar char="•"/>
            </a:pPr>
            <a:r>
              <a:rPr lang="en-US" sz="1800" b="1" dirty="0" err="1">
                <a:solidFill>
                  <a:schemeClr val="tx1"/>
                </a:solidFill>
              </a:rPr>
              <a:t>DataPrep</a:t>
            </a:r>
            <a:r>
              <a:rPr lang="en-US" sz="1800" dirty="0">
                <a:solidFill>
                  <a:schemeClr val="tx1"/>
                </a:solidFill>
              </a:rPr>
              <a:t>: Automation makes EDA efficient and approachable for beginners, saving time and reducing complexity.</a:t>
            </a:r>
          </a:p>
          <a:p>
            <a:pPr>
              <a:buFont typeface="Arial" panose="020B0604020202020204" pitchFamily="34" charset="0"/>
              <a:buChar char="•"/>
            </a:pPr>
            <a:r>
              <a:rPr lang="en-US" sz="1800" b="1" dirty="0" err="1">
                <a:solidFill>
                  <a:schemeClr val="tx1"/>
                </a:solidFill>
              </a:rPr>
              <a:t>Neptune.ai</a:t>
            </a:r>
            <a:r>
              <a:rPr lang="en-US" sz="1800" dirty="0">
                <a:solidFill>
                  <a:schemeClr val="tx1"/>
                </a:solidFill>
              </a:rPr>
              <a:t>: Excellent for tracking, reproducibility, and promoting collaboration in machine learning workflows.</a:t>
            </a:r>
          </a:p>
          <a:p>
            <a:pPr marL="0" indent="0">
              <a:buNone/>
            </a:pPr>
            <a:r>
              <a:rPr lang="en-US" sz="1800" b="1" dirty="0">
                <a:solidFill>
                  <a:schemeClr val="tx1"/>
                </a:solidFill>
              </a:rPr>
              <a:t>Final Thoughts:</a:t>
            </a:r>
          </a:p>
          <a:p>
            <a:r>
              <a:rPr lang="en-US" sz="1800" dirty="0">
                <a:solidFill>
                  <a:schemeClr val="tx1"/>
                </a:solidFill>
              </a:rPr>
              <a:t>Both tools serve as excellent starting points for newcomers in </a:t>
            </a:r>
            <a:r>
              <a:rPr lang="en-US" sz="1800" dirty="0" err="1">
                <a:solidFill>
                  <a:schemeClr val="tx1"/>
                </a:solidFill>
              </a:rPr>
              <a:t>MLOps</a:t>
            </a:r>
            <a:r>
              <a:rPr lang="en-US" sz="1800" dirty="0">
                <a:solidFill>
                  <a:schemeClr val="tx1"/>
                </a:solidFill>
              </a:rPr>
              <a:t>, simplifying workflows and establishing a foundation for advanced machine learning practices. </a:t>
            </a:r>
          </a:p>
          <a:p>
            <a:r>
              <a:rPr lang="en-US" sz="1800" dirty="0">
                <a:solidFill>
                  <a:schemeClr val="tx1"/>
                </a:solidFill>
              </a:rPr>
              <a:t>Leveraging these tools will enhance productivity and effectiveness in managing future data science projects.</a:t>
            </a:r>
          </a:p>
        </p:txBody>
      </p:sp>
    </p:spTree>
    <p:extLst>
      <p:ext uri="{BB962C8B-B14F-4D97-AF65-F5344CB8AC3E}">
        <p14:creationId xmlns:p14="http://schemas.microsoft.com/office/powerpoint/2010/main" val="3973041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03D6C-9277-9F54-E63F-89A282AA4E7E}"/>
              </a:ext>
            </a:extLst>
          </p:cNvPr>
          <p:cNvSpPr>
            <a:spLocks noGrp="1"/>
          </p:cNvSpPr>
          <p:nvPr>
            <p:ph type="ctrTitle"/>
          </p:nvPr>
        </p:nvSpPr>
        <p:spPr/>
        <p:txBody>
          <a:bodyPr>
            <a:normAutofit/>
          </a:bodyPr>
          <a:lstStyle/>
          <a:p>
            <a:r>
              <a:rPr lang="en-US" sz="3600" b="1" dirty="0">
                <a:solidFill>
                  <a:schemeClr val="tx1"/>
                </a:solidFill>
              </a:rPr>
              <a:t>Thank you!</a:t>
            </a:r>
          </a:p>
        </p:txBody>
      </p:sp>
    </p:spTree>
    <p:extLst>
      <p:ext uri="{BB962C8B-B14F-4D97-AF65-F5344CB8AC3E}">
        <p14:creationId xmlns:p14="http://schemas.microsoft.com/office/powerpoint/2010/main" val="2034666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DDB2E-EB31-DFB3-B4A6-C897A0CD21AF}"/>
              </a:ext>
            </a:extLst>
          </p:cNvPr>
          <p:cNvSpPr>
            <a:spLocks noGrp="1"/>
          </p:cNvSpPr>
          <p:nvPr>
            <p:ph type="title"/>
          </p:nvPr>
        </p:nvSpPr>
        <p:spPr/>
        <p:txBody>
          <a:bodyPr/>
          <a:lstStyle/>
          <a:p>
            <a:r>
              <a:rPr lang="en-US" b="1" dirty="0">
                <a:solidFill>
                  <a:schemeClr val="tx1"/>
                </a:solidFill>
              </a:rPr>
              <a:t>Exploratory Data Analysis (EDA) and Experiment Tracking</a:t>
            </a:r>
          </a:p>
        </p:txBody>
      </p:sp>
      <p:sp>
        <p:nvSpPr>
          <p:cNvPr id="3" name="Content Placeholder 2">
            <a:extLst>
              <a:ext uri="{FF2B5EF4-FFF2-40B4-BE49-F238E27FC236}">
                <a16:creationId xmlns:a16="http://schemas.microsoft.com/office/drawing/2014/main" id="{E3238BD5-DB5A-1458-B80B-0D942EC82182}"/>
              </a:ext>
            </a:extLst>
          </p:cNvPr>
          <p:cNvSpPr>
            <a:spLocks noGrp="1"/>
          </p:cNvSpPr>
          <p:nvPr>
            <p:ph sz="half" idx="1"/>
          </p:nvPr>
        </p:nvSpPr>
        <p:spPr>
          <a:xfrm>
            <a:off x="3867912" y="882869"/>
            <a:ext cx="3573412" cy="5106451"/>
          </a:xfrm>
        </p:spPr>
        <p:txBody>
          <a:bodyPr>
            <a:normAutofit/>
          </a:bodyPr>
          <a:lstStyle/>
          <a:p>
            <a:pPr marL="0" indent="0">
              <a:buNone/>
            </a:pPr>
            <a:r>
              <a:rPr lang="en-US" sz="1800" b="1" dirty="0">
                <a:solidFill>
                  <a:schemeClr val="tx1"/>
                </a:solidFill>
              </a:rPr>
              <a:t>Exploratory Data Analysis (EDA)</a:t>
            </a:r>
          </a:p>
          <a:p>
            <a:pPr>
              <a:buFont typeface="Arial" panose="020B0604020202020204" pitchFamily="34" charset="0"/>
              <a:buChar char="•"/>
            </a:pPr>
            <a:r>
              <a:rPr lang="en-US" sz="1800" dirty="0">
                <a:solidFill>
                  <a:schemeClr val="tx1"/>
                </a:solidFill>
              </a:rPr>
              <a:t>A technique to </a:t>
            </a:r>
            <a:r>
              <a:rPr lang="en-US" sz="1800" b="1" dirty="0">
                <a:solidFill>
                  <a:schemeClr val="tx1"/>
                </a:solidFill>
              </a:rPr>
              <a:t>summarize and visualize datasets</a:t>
            </a:r>
            <a:r>
              <a:rPr lang="en-US" sz="1800" dirty="0">
                <a:solidFill>
                  <a:schemeClr val="tx1"/>
                </a:solidFill>
              </a:rPr>
              <a:t>.</a:t>
            </a:r>
          </a:p>
          <a:p>
            <a:pPr>
              <a:buFont typeface="Arial" panose="020B0604020202020204" pitchFamily="34" charset="0"/>
              <a:buChar char="•"/>
            </a:pPr>
            <a:r>
              <a:rPr lang="en-US" sz="1800" dirty="0">
                <a:solidFill>
                  <a:schemeClr val="tx1"/>
                </a:solidFill>
              </a:rPr>
              <a:t>Helps </a:t>
            </a:r>
            <a:r>
              <a:rPr lang="en-US" sz="1800" b="1" dirty="0">
                <a:solidFill>
                  <a:schemeClr val="tx1"/>
                </a:solidFill>
              </a:rPr>
              <a:t>detect patterns, trends, and anomalies</a:t>
            </a:r>
            <a:r>
              <a:rPr lang="en-US" sz="1800" dirty="0">
                <a:solidFill>
                  <a:schemeClr val="tx1"/>
                </a:solidFill>
              </a:rPr>
              <a:t>.</a:t>
            </a:r>
          </a:p>
          <a:p>
            <a:pPr>
              <a:buFont typeface="Arial" panose="020B0604020202020204" pitchFamily="34" charset="0"/>
              <a:buChar char="•"/>
            </a:pPr>
            <a:r>
              <a:rPr lang="en-US" sz="1800" dirty="0">
                <a:solidFill>
                  <a:schemeClr val="tx1"/>
                </a:solidFill>
              </a:rPr>
              <a:t>Utilizes statistical methods and graphical tools (e.g., histograms, and scatter plots).</a:t>
            </a:r>
          </a:p>
          <a:p>
            <a:pPr>
              <a:buFont typeface="Arial" panose="020B0604020202020204" pitchFamily="34" charset="0"/>
              <a:buChar char="•"/>
            </a:pPr>
            <a:r>
              <a:rPr lang="en-US" sz="1800" dirty="0">
                <a:solidFill>
                  <a:schemeClr val="tx1"/>
                </a:solidFill>
              </a:rPr>
              <a:t>Assists in </a:t>
            </a:r>
            <a:r>
              <a:rPr lang="en-US" sz="1800" b="1" dirty="0">
                <a:solidFill>
                  <a:schemeClr val="tx1"/>
                </a:solidFill>
              </a:rPr>
              <a:t>identifying data issues </a:t>
            </a:r>
            <a:r>
              <a:rPr lang="en-US" sz="1800" dirty="0">
                <a:solidFill>
                  <a:schemeClr val="tx1"/>
                </a:solidFill>
              </a:rPr>
              <a:t>like </a:t>
            </a:r>
            <a:r>
              <a:rPr lang="en-US" sz="1800" b="1" dirty="0">
                <a:solidFill>
                  <a:schemeClr val="tx1"/>
                </a:solidFill>
              </a:rPr>
              <a:t>missing values </a:t>
            </a:r>
            <a:r>
              <a:rPr lang="en-US" sz="1800" dirty="0">
                <a:solidFill>
                  <a:schemeClr val="tx1"/>
                </a:solidFill>
              </a:rPr>
              <a:t>and </a:t>
            </a:r>
            <a:r>
              <a:rPr lang="en-US" sz="1800" b="1" dirty="0">
                <a:solidFill>
                  <a:schemeClr val="tx1"/>
                </a:solidFill>
              </a:rPr>
              <a:t>outliers</a:t>
            </a:r>
            <a:r>
              <a:rPr lang="en-US" sz="1800" dirty="0">
                <a:solidFill>
                  <a:schemeClr val="tx1"/>
                </a:solidFill>
              </a:rPr>
              <a:t>.</a:t>
            </a:r>
          </a:p>
          <a:p>
            <a:pPr>
              <a:buFont typeface="Arial" panose="020B0604020202020204" pitchFamily="34" charset="0"/>
              <a:buChar char="•"/>
            </a:pPr>
            <a:r>
              <a:rPr lang="en-US" sz="1800" dirty="0">
                <a:solidFill>
                  <a:schemeClr val="tx1"/>
                </a:solidFill>
              </a:rPr>
              <a:t>Aids in formulating hypotheses and making informed decisions.</a:t>
            </a:r>
          </a:p>
        </p:txBody>
      </p:sp>
      <p:sp>
        <p:nvSpPr>
          <p:cNvPr id="4" name="Content Placeholder 3">
            <a:extLst>
              <a:ext uri="{FF2B5EF4-FFF2-40B4-BE49-F238E27FC236}">
                <a16:creationId xmlns:a16="http://schemas.microsoft.com/office/drawing/2014/main" id="{6B458F24-04F5-B2BC-9D00-3B08703695F0}"/>
              </a:ext>
            </a:extLst>
          </p:cNvPr>
          <p:cNvSpPr>
            <a:spLocks noGrp="1"/>
          </p:cNvSpPr>
          <p:nvPr>
            <p:ph sz="half" idx="2"/>
          </p:nvPr>
        </p:nvSpPr>
        <p:spPr>
          <a:xfrm>
            <a:off x="7818120" y="1123836"/>
            <a:ext cx="3827342" cy="4865483"/>
          </a:xfrm>
        </p:spPr>
        <p:txBody>
          <a:bodyPr>
            <a:normAutofit/>
          </a:bodyPr>
          <a:lstStyle/>
          <a:p>
            <a:pPr marL="0" indent="0">
              <a:buNone/>
            </a:pPr>
            <a:r>
              <a:rPr lang="en-US" sz="1800" b="1" dirty="0">
                <a:solidFill>
                  <a:schemeClr val="tx1"/>
                </a:solidFill>
              </a:rPr>
              <a:t>Experiment Tracking</a:t>
            </a:r>
          </a:p>
          <a:p>
            <a:pPr>
              <a:buFont typeface="Arial" panose="020B0604020202020204" pitchFamily="34" charset="0"/>
              <a:buChar char="•"/>
            </a:pPr>
            <a:r>
              <a:rPr lang="en-US" sz="1800" dirty="0">
                <a:solidFill>
                  <a:schemeClr val="tx1"/>
                </a:solidFill>
              </a:rPr>
              <a:t>A systematic approach to </a:t>
            </a:r>
            <a:r>
              <a:rPr lang="en-US" sz="1800" b="1" dirty="0">
                <a:solidFill>
                  <a:schemeClr val="tx1"/>
                </a:solidFill>
              </a:rPr>
              <a:t>monitor</a:t>
            </a:r>
            <a:r>
              <a:rPr lang="en-US" sz="1800" dirty="0">
                <a:solidFill>
                  <a:schemeClr val="tx1"/>
                </a:solidFill>
              </a:rPr>
              <a:t> machine learning </a:t>
            </a:r>
            <a:r>
              <a:rPr lang="en-US" sz="1800" b="1" dirty="0">
                <a:solidFill>
                  <a:schemeClr val="tx1"/>
                </a:solidFill>
              </a:rPr>
              <a:t>experiments</a:t>
            </a:r>
            <a:r>
              <a:rPr lang="en-US" sz="1800" dirty="0">
                <a:solidFill>
                  <a:schemeClr val="tx1"/>
                </a:solidFill>
              </a:rPr>
              <a:t>.</a:t>
            </a:r>
          </a:p>
          <a:p>
            <a:pPr>
              <a:buFont typeface="Arial" panose="020B0604020202020204" pitchFamily="34" charset="0"/>
              <a:buChar char="•"/>
            </a:pPr>
            <a:r>
              <a:rPr lang="en-US" sz="1800" dirty="0">
                <a:solidFill>
                  <a:schemeClr val="tx1"/>
                </a:solidFill>
              </a:rPr>
              <a:t>Ensures transparency and reproducibility in model development.</a:t>
            </a:r>
          </a:p>
          <a:p>
            <a:pPr>
              <a:buFont typeface="Arial" panose="020B0604020202020204" pitchFamily="34" charset="0"/>
              <a:buChar char="•"/>
            </a:pPr>
            <a:r>
              <a:rPr lang="en-US" sz="1800" dirty="0">
                <a:solidFill>
                  <a:schemeClr val="tx1"/>
                </a:solidFill>
              </a:rPr>
              <a:t>Logs important information like model configurations and evaluation metrics.</a:t>
            </a:r>
          </a:p>
          <a:p>
            <a:pPr>
              <a:buFont typeface="Arial" panose="020B0604020202020204" pitchFamily="34" charset="0"/>
              <a:buChar char="•"/>
            </a:pPr>
            <a:r>
              <a:rPr lang="en-US" sz="1800" dirty="0">
                <a:solidFill>
                  <a:schemeClr val="tx1"/>
                </a:solidFill>
              </a:rPr>
              <a:t>Facilitates version control for managing datasets and model iterations.</a:t>
            </a:r>
          </a:p>
          <a:p>
            <a:pPr>
              <a:buFont typeface="Arial" panose="020B0604020202020204" pitchFamily="34" charset="0"/>
              <a:buChar char="•"/>
            </a:pPr>
            <a:r>
              <a:rPr lang="en-US" sz="1800" dirty="0">
                <a:solidFill>
                  <a:schemeClr val="tx1"/>
                </a:solidFill>
              </a:rPr>
              <a:t>Enhances </a:t>
            </a:r>
            <a:r>
              <a:rPr lang="en-US" sz="1800" b="1" dirty="0">
                <a:solidFill>
                  <a:schemeClr val="tx1"/>
                </a:solidFill>
              </a:rPr>
              <a:t>collaboration</a:t>
            </a:r>
            <a:r>
              <a:rPr lang="en-US" sz="1800" dirty="0">
                <a:solidFill>
                  <a:schemeClr val="tx1"/>
                </a:solidFill>
              </a:rPr>
              <a:t> and streamlines </a:t>
            </a:r>
            <a:r>
              <a:rPr lang="en-US" sz="1800" b="1" dirty="0">
                <a:solidFill>
                  <a:schemeClr val="tx1"/>
                </a:solidFill>
              </a:rPr>
              <a:t>model comparison </a:t>
            </a:r>
            <a:r>
              <a:rPr lang="en-US" sz="1800" dirty="0">
                <a:solidFill>
                  <a:schemeClr val="tx1"/>
                </a:solidFill>
              </a:rPr>
              <a:t>for optimization.</a:t>
            </a:r>
          </a:p>
        </p:txBody>
      </p:sp>
    </p:spTree>
    <p:extLst>
      <p:ext uri="{BB962C8B-B14F-4D97-AF65-F5344CB8AC3E}">
        <p14:creationId xmlns:p14="http://schemas.microsoft.com/office/powerpoint/2010/main" val="3625723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64394-06D8-7FEC-B2AD-274F4C185310}"/>
              </a:ext>
            </a:extLst>
          </p:cNvPr>
          <p:cNvSpPr>
            <a:spLocks noGrp="1"/>
          </p:cNvSpPr>
          <p:nvPr>
            <p:ph type="title"/>
          </p:nvPr>
        </p:nvSpPr>
        <p:spPr/>
        <p:txBody>
          <a:bodyPr/>
          <a:lstStyle/>
          <a:p>
            <a:r>
              <a:rPr lang="en-US" sz="3600" b="1" dirty="0">
                <a:solidFill>
                  <a:schemeClr val="tx1"/>
                </a:solidFill>
              </a:rPr>
              <a:t>Importance of Using </a:t>
            </a:r>
            <a:r>
              <a:rPr lang="en-US" sz="3600" b="1" dirty="0" err="1">
                <a:solidFill>
                  <a:schemeClr val="tx1"/>
                </a:solidFill>
              </a:rPr>
              <a:t>MLOps</a:t>
            </a:r>
            <a:r>
              <a:rPr lang="en-US" sz="3600" b="1" dirty="0">
                <a:solidFill>
                  <a:schemeClr val="tx1"/>
                </a:solidFill>
              </a:rPr>
              <a:t> Tools for EDA and Experiment Tracking</a:t>
            </a:r>
            <a:endParaRPr lang="en-US" dirty="0">
              <a:solidFill>
                <a:schemeClr val="tx1"/>
              </a:solidFill>
            </a:endParaRPr>
          </a:p>
        </p:txBody>
      </p:sp>
      <p:sp>
        <p:nvSpPr>
          <p:cNvPr id="3" name="Content Placeholder 2">
            <a:extLst>
              <a:ext uri="{FF2B5EF4-FFF2-40B4-BE49-F238E27FC236}">
                <a16:creationId xmlns:a16="http://schemas.microsoft.com/office/drawing/2014/main" id="{3812261C-5371-B148-D234-3B2E2BBBD8B4}"/>
              </a:ext>
            </a:extLst>
          </p:cNvPr>
          <p:cNvSpPr>
            <a:spLocks noGrp="1"/>
          </p:cNvSpPr>
          <p:nvPr>
            <p:ph idx="1"/>
          </p:nvPr>
        </p:nvSpPr>
        <p:spPr/>
        <p:txBody>
          <a:bodyPr>
            <a:normAutofit/>
          </a:bodyPr>
          <a:lstStyle/>
          <a:p>
            <a:r>
              <a:rPr lang="en-US" sz="1800" b="1" dirty="0">
                <a:solidFill>
                  <a:schemeClr val="tx1"/>
                </a:solidFill>
              </a:rPr>
              <a:t>Automation</a:t>
            </a:r>
            <a:r>
              <a:rPr lang="en-US" sz="1800" dirty="0">
                <a:solidFill>
                  <a:schemeClr val="tx1"/>
                </a:solidFill>
              </a:rPr>
              <a:t>: </a:t>
            </a:r>
            <a:r>
              <a:rPr lang="en-US" sz="1800" dirty="0" err="1">
                <a:solidFill>
                  <a:schemeClr val="tx1"/>
                </a:solidFill>
              </a:rPr>
              <a:t>MLOps</a:t>
            </a:r>
            <a:r>
              <a:rPr lang="en-US" sz="1800" dirty="0">
                <a:solidFill>
                  <a:schemeClr val="tx1"/>
                </a:solidFill>
              </a:rPr>
              <a:t> tools like </a:t>
            </a:r>
            <a:r>
              <a:rPr lang="en-US" sz="1800" dirty="0" err="1">
                <a:solidFill>
                  <a:schemeClr val="tx1"/>
                </a:solidFill>
              </a:rPr>
              <a:t>DataPrep</a:t>
            </a:r>
            <a:r>
              <a:rPr lang="en-US" sz="1800" dirty="0">
                <a:solidFill>
                  <a:schemeClr val="tx1"/>
                </a:solidFill>
              </a:rPr>
              <a:t> streamline EDA by automating data cleaning, analysis, and visualization, reducing manual effort and saving time.</a:t>
            </a:r>
          </a:p>
          <a:p>
            <a:r>
              <a:rPr lang="en-US" sz="1800" b="1" dirty="0">
                <a:solidFill>
                  <a:schemeClr val="tx1"/>
                </a:solidFill>
              </a:rPr>
              <a:t>Version Control</a:t>
            </a:r>
            <a:r>
              <a:rPr lang="en-US" sz="1800" dirty="0">
                <a:solidFill>
                  <a:schemeClr val="tx1"/>
                </a:solidFill>
              </a:rPr>
              <a:t>: Experiment tracking tools, such as </a:t>
            </a:r>
            <a:r>
              <a:rPr lang="en-US" sz="1800" dirty="0" err="1">
                <a:solidFill>
                  <a:schemeClr val="tx1"/>
                </a:solidFill>
              </a:rPr>
              <a:t>Neptune.ai</a:t>
            </a:r>
            <a:r>
              <a:rPr lang="en-US" sz="1800" dirty="0">
                <a:solidFill>
                  <a:schemeClr val="tx1"/>
                </a:solidFill>
              </a:rPr>
              <a:t>, ensure proper versioning of data, models, and experiments, enabling teams to track changes and reproduce results easily.</a:t>
            </a:r>
          </a:p>
          <a:p>
            <a:r>
              <a:rPr lang="en-US" sz="1800" b="1" dirty="0">
                <a:solidFill>
                  <a:schemeClr val="tx1"/>
                </a:solidFill>
              </a:rPr>
              <a:t>Collaboration</a:t>
            </a:r>
            <a:r>
              <a:rPr lang="en-US" sz="1800" dirty="0">
                <a:solidFill>
                  <a:schemeClr val="tx1"/>
                </a:solidFill>
              </a:rPr>
              <a:t>: </a:t>
            </a:r>
            <a:r>
              <a:rPr lang="en-US" sz="1800" dirty="0" err="1">
                <a:solidFill>
                  <a:schemeClr val="tx1"/>
                </a:solidFill>
              </a:rPr>
              <a:t>MLOps</a:t>
            </a:r>
            <a:r>
              <a:rPr lang="en-US" sz="1800" dirty="0">
                <a:solidFill>
                  <a:schemeClr val="tx1"/>
                </a:solidFill>
              </a:rPr>
              <a:t> tools facilitate team collaboration by providing a centralized platform to share results, logs, and visualizations, improving communication and decision-making.</a:t>
            </a:r>
          </a:p>
          <a:p>
            <a:r>
              <a:rPr lang="en-US" sz="1800" b="1" dirty="0">
                <a:solidFill>
                  <a:schemeClr val="tx1"/>
                </a:solidFill>
              </a:rPr>
              <a:t>Efficiency</a:t>
            </a:r>
            <a:r>
              <a:rPr lang="en-US" sz="1800" dirty="0">
                <a:solidFill>
                  <a:schemeClr val="tx1"/>
                </a:solidFill>
              </a:rPr>
              <a:t>: These tools optimize the workflow, allowing data scientists to focus on model development and improving experiment reproducibility with organized tracking and reporting systems.</a:t>
            </a:r>
          </a:p>
        </p:txBody>
      </p:sp>
    </p:spTree>
    <p:extLst>
      <p:ext uri="{BB962C8B-B14F-4D97-AF65-F5344CB8AC3E}">
        <p14:creationId xmlns:p14="http://schemas.microsoft.com/office/powerpoint/2010/main" val="3352388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03E6B-2776-B746-5680-FDD27C56F941}"/>
              </a:ext>
            </a:extLst>
          </p:cNvPr>
          <p:cNvSpPr>
            <a:spLocks noGrp="1"/>
          </p:cNvSpPr>
          <p:nvPr>
            <p:ph type="title"/>
          </p:nvPr>
        </p:nvSpPr>
        <p:spPr/>
        <p:txBody>
          <a:bodyPr/>
          <a:lstStyle/>
          <a:p>
            <a:r>
              <a:rPr lang="en-US" b="1" dirty="0" err="1">
                <a:solidFill>
                  <a:schemeClr val="tx1"/>
                </a:solidFill>
              </a:rPr>
              <a:t>DataPrep</a:t>
            </a:r>
            <a:endParaRPr lang="en-US" b="1" dirty="0">
              <a:solidFill>
                <a:schemeClr val="tx1"/>
              </a:solidFill>
            </a:endParaRPr>
          </a:p>
        </p:txBody>
      </p:sp>
      <p:sp>
        <p:nvSpPr>
          <p:cNvPr id="3" name="Content Placeholder 2">
            <a:extLst>
              <a:ext uri="{FF2B5EF4-FFF2-40B4-BE49-F238E27FC236}">
                <a16:creationId xmlns:a16="http://schemas.microsoft.com/office/drawing/2014/main" id="{7C09C17C-C3C5-F6B1-1DC5-11918BFC50AB}"/>
              </a:ext>
            </a:extLst>
          </p:cNvPr>
          <p:cNvSpPr>
            <a:spLocks noGrp="1"/>
          </p:cNvSpPr>
          <p:nvPr>
            <p:ph idx="1"/>
          </p:nvPr>
        </p:nvSpPr>
        <p:spPr/>
        <p:txBody>
          <a:bodyPr>
            <a:normAutofit/>
          </a:bodyPr>
          <a:lstStyle/>
          <a:p>
            <a:pPr marL="0" indent="0">
              <a:buNone/>
            </a:pPr>
            <a:r>
              <a:rPr lang="en-US" sz="1800" kern="0" dirty="0" err="1">
                <a:solidFill>
                  <a:schemeClr val="tx1"/>
                </a:solidFill>
                <a:effectLst/>
                <a:ea typeface="Times New Roman" panose="02020603050405020304" pitchFamily="18" charset="0"/>
              </a:rPr>
              <a:t>DataPrep</a:t>
            </a:r>
            <a:r>
              <a:rPr lang="en-US" sz="1800" kern="0" dirty="0">
                <a:solidFill>
                  <a:schemeClr val="tx1"/>
                </a:solidFill>
                <a:effectLst/>
                <a:ea typeface="Times New Roman" panose="02020603050405020304" pitchFamily="18" charset="0"/>
              </a:rPr>
              <a:t> is a Python library specifically designed to simplify data preparation and exploratory data analysis (EDA). </a:t>
            </a:r>
          </a:p>
          <a:p>
            <a:pPr marL="0" indent="0">
              <a:buNone/>
            </a:pPr>
            <a:r>
              <a:rPr lang="en-US" sz="1800" kern="0" dirty="0" err="1">
                <a:solidFill>
                  <a:schemeClr val="tx1"/>
                </a:solidFill>
                <a:effectLst/>
                <a:ea typeface="Times New Roman" panose="02020603050405020304" pitchFamily="18" charset="0"/>
              </a:rPr>
              <a:t>DataPrep</a:t>
            </a:r>
            <a:r>
              <a:rPr lang="en-US" sz="1800" kern="0" dirty="0">
                <a:solidFill>
                  <a:schemeClr val="tx1"/>
                </a:solidFill>
                <a:effectLst/>
                <a:ea typeface="Times New Roman" panose="02020603050405020304" pitchFamily="18" charset="0"/>
              </a:rPr>
              <a:t> streamlines the process of preparing data for analysis by providing intuitive functions that automate common tasks.</a:t>
            </a:r>
            <a:r>
              <a:rPr lang="en-US" sz="1800" dirty="0">
                <a:solidFill>
                  <a:schemeClr val="tx1"/>
                </a:solidFill>
                <a:effectLst/>
              </a:rPr>
              <a:t> </a:t>
            </a:r>
            <a:endParaRPr lang="en-US" sz="1800" kern="0" dirty="0">
              <a:solidFill>
                <a:schemeClr val="tx1"/>
              </a:solidFill>
              <a:effectLst/>
              <a:ea typeface="Times New Roman" panose="02020603050405020304" pitchFamily="18" charset="0"/>
            </a:endParaRPr>
          </a:p>
          <a:p>
            <a:pPr marL="0" indent="0">
              <a:buNone/>
            </a:pPr>
            <a:r>
              <a:rPr lang="en-US" sz="1800" b="1" dirty="0">
                <a:solidFill>
                  <a:schemeClr val="tx1"/>
                </a:solidFill>
              </a:rPr>
              <a:t>Key Features</a:t>
            </a:r>
            <a:r>
              <a:rPr lang="en-US" sz="1800" dirty="0">
                <a:solidFill>
                  <a:schemeClr val="tx1"/>
                </a:solidFill>
              </a:rPr>
              <a:t>:</a:t>
            </a:r>
          </a:p>
          <a:p>
            <a:pPr>
              <a:buFont typeface="Arial" panose="020B0604020202020204" pitchFamily="34" charset="0"/>
              <a:buChar char="•"/>
            </a:pPr>
            <a:r>
              <a:rPr lang="en-US" sz="1800" b="1" dirty="0">
                <a:solidFill>
                  <a:schemeClr val="tx1"/>
                </a:solidFill>
              </a:rPr>
              <a:t>Automated EDA Reports</a:t>
            </a:r>
            <a:r>
              <a:rPr lang="en-US" sz="1800" dirty="0">
                <a:solidFill>
                  <a:schemeClr val="tx1"/>
                </a:solidFill>
              </a:rPr>
              <a:t>: Generate comprehensive reports with a single function call, providing key insights and visualizations.</a:t>
            </a:r>
          </a:p>
          <a:p>
            <a:pPr>
              <a:buFont typeface="Arial" panose="020B0604020202020204" pitchFamily="34" charset="0"/>
              <a:buChar char="•"/>
            </a:pPr>
            <a:r>
              <a:rPr lang="en-US" sz="1800" b="1" dirty="0">
                <a:solidFill>
                  <a:schemeClr val="tx1"/>
                </a:solidFill>
              </a:rPr>
              <a:t>Visualization Tools</a:t>
            </a:r>
            <a:r>
              <a:rPr lang="en-US" sz="1800" dirty="0">
                <a:solidFill>
                  <a:schemeClr val="tx1"/>
                </a:solidFill>
              </a:rPr>
              <a:t>: Create charts and plots (e.g., histograms, scatter plots) easily to explore relationships and data distributions.</a:t>
            </a:r>
          </a:p>
          <a:p>
            <a:pPr>
              <a:buFont typeface="Arial" panose="020B0604020202020204" pitchFamily="34" charset="0"/>
              <a:buChar char="•"/>
            </a:pPr>
            <a:r>
              <a:rPr lang="en-US" sz="1800" b="1" dirty="0">
                <a:solidFill>
                  <a:schemeClr val="tx1"/>
                </a:solidFill>
              </a:rPr>
              <a:t>Data Cleaning</a:t>
            </a:r>
            <a:r>
              <a:rPr lang="en-US" sz="1800" dirty="0">
                <a:solidFill>
                  <a:schemeClr val="tx1"/>
                </a:solidFill>
              </a:rPr>
              <a:t>: Efficiently handle missing values, duplicates, and improper formats with specialized cleaning functions.</a:t>
            </a:r>
          </a:p>
          <a:p>
            <a:pPr>
              <a:buFont typeface="Arial" panose="020B0604020202020204" pitchFamily="34" charset="0"/>
              <a:buChar char="•"/>
            </a:pPr>
            <a:r>
              <a:rPr lang="en-US" sz="1800" b="1" dirty="0">
                <a:solidFill>
                  <a:schemeClr val="tx1"/>
                </a:solidFill>
              </a:rPr>
              <a:t>User-Friendly Interface</a:t>
            </a:r>
            <a:r>
              <a:rPr lang="en-US" sz="1800" dirty="0">
                <a:solidFill>
                  <a:schemeClr val="tx1"/>
                </a:solidFill>
              </a:rPr>
              <a:t>: Intuitive design enables both beginners and experienced users to focus on insights without complex coding.</a:t>
            </a:r>
          </a:p>
        </p:txBody>
      </p:sp>
    </p:spTree>
    <p:extLst>
      <p:ext uri="{BB962C8B-B14F-4D97-AF65-F5344CB8AC3E}">
        <p14:creationId xmlns:p14="http://schemas.microsoft.com/office/powerpoint/2010/main" val="1329269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EEE0CF-CE20-90C5-E741-9B46FD044D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64C460-3C04-4255-1F05-60FF3267E475}"/>
              </a:ext>
            </a:extLst>
          </p:cNvPr>
          <p:cNvSpPr>
            <a:spLocks noGrp="1"/>
          </p:cNvSpPr>
          <p:nvPr>
            <p:ph type="title"/>
          </p:nvPr>
        </p:nvSpPr>
        <p:spPr/>
        <p:txBody>
          <a:bodyPr/>
          <a:lstStyle/>
          <a:p>
            <a:r>
              <a:rPr lang="en-US" b="1" dirty="0" err="1">
                <a:solidFill>
                  <a:schemeClr val="tx1"/>
                </a:solidFill>
              </a:rPr>
              <a:t>Neptune.ai</a:t>
            </a:r>
            <a:endParaRPr lang="en-US" b="1" dirty="0">
              <a:solidFill>
                <a:schemeClr val="tx1"/>
              </a:solidFill>
            </a:endParaRPr>
          </a:p>
        </p:txBody>
      </p:sp>
      <p:sp>
        <p:nvSpPr>
          <p:cNvPr id="3" name="Content Placeholder 2">
            <a:extLst>
              <a:ext uri="{FF2B5EF4-FFF2-40B4-BE49-F238E27FC236}">
                <a16:creationId xmlns:a16="http://schemas.microsoft.com/office/drawing/2014/main" id="{1AC7E58E-CFB2-0C9C-960A-07DBA87A4FB5}"/>
              </a:ext>
            </a:extLst>
          </p:cNvPr>
          <p:cNvSpPr>
            <a:spLocks noGrp="1"/>
          </p:cNvSpPr>
          <p:nvPr>
            <p:ph idx="1"/>
          </p:nvPr>
        </p:nvSpPr>
        <p:spPr/>
        <p:txBody>
          <a:bodyPr>
            <a:normAutofit/>
          </a:bodyPr>
          <a:lstStyle/>
          <a:p>
            <a:pPr marL="0" indent="0">
              <a:buNone/>
            </a:pPr>
            <a:r>
              <a:rPr lang="en-US" sz="1800" dirty="0">
                <a:solidFill>
                  <a:schemeClr val="tx1"/>
                </a:solidFill>
              </a:rPr>
              <a:t>Centralized platform for experiment tracking and model monitoring in machine learning workflows.</a:t>
            </a:r>
          </a:p>
          <a:p>
            <a:pPr marL="0" indent="0">
              <a:buNone/>
            </a:pPr>
            <a:r>
              <a:rPr lang="en-US" sz="1800" b="1" dirty="0">
                <a:solidFill>
                  <a:schemeClr val="tx1"/>
                </a:solidFill>
              </a:rPr>
              <a:t>Key Features</a:t>
            </a:r>
            <a:r>
              <a:rPr lang="en-US" sz="1800" dirty="0">
                <a:solidFill>
                  <a:schemeClr val="tx1"/>
                </a:solidFill>
              </a:rPr>
              <a:t>:</a:t>
            </a:r>
          </a:p>
          <a:p>
            <a:pPr>
              <a:buFont typeface="Arial" panose="020B0604020202020204" pitchFamily="34" charset="0"/>
              <a:buChar char="•"/>
            </a:pPr>
            <a:r>
              <a:rPr lang="en-US" sz="1800" b="1" dirty="0">
                <a:solidFill>
                  <a:schemeClr val="tx1"/>
                </a:solidFill>
              </a:rPr>
              <a:t>Experiment Tracking</a:t>
            </a:r>
            <a:r>
              <a:rPr lang="en-US" sz="1800" dirty="0">
                <a:solidFill>
                  <a:schemeClr val="tx1"/>
                </a:solidFill>
              </a:rPr>
              <a:t>: Log parameters, hyperparameters, and performance metrics across multiple experiments for easy comparison and debugging.</a:t>
            </a:r>
          </a:p>
          <a:p>
            <a:pPr>
              <a:buFont typeface="Arial" panose="020B0604020202020204" pitchFamily="34" charset="0"/>
              <a:buChar char="•"/>
            </a:pPr>
            <a:r>
              <a:rPr lang="en-US" sz="1800" b="1" dirty="0">
                <a:solidFill>
                  <a:schemeClr val="tx1"/>
                </a:solidFill>
              </a:rPr>
              <a:t>Visualization &amp; Dashboard</a:t>
            </a:r>
            <a:r>
              <a:rPr lang="en-US" sz="1800" dirty="0">
                <a:solidFill>
                  <a:schemeClr val="tx1"/>
                </a:solidFill>
              </a:rPr>
              <a:t>: Real-time visualizations of metrics; create custom dashboards for monitoring performance trends and insights.</a:t>
            </a:r>
          </a:p>
          <a:p>
            <a:pPr>
              <a:buFont typeface="Arial" panose="020B0604020202020204" pitchFamily="34" charset="0"/>
              <a:buChar char="•"/>
            </a:pPr>
            <a:r>
              <a:rPr lang="en-US" sz="1800" b="1" dirty="0">
                <a:solidFill>
                  <a:schemeClr val="tx1"/>
                </a:solidFill>
              </a:rPr>
              <a:t>Model Management</a:t>
            </a:r>
            <a:r>
              <a:rPr lang="en-US" sz="1800" dirty="0">
                <a:solidFill>
                  <a:schemeClr val="tx1"/>
                </a:solidFill>
              </a:rPr>
              <a:t>: Supports model versioning for easy access and management of multiple model iterations.</a:t>
            </a:r>
          </a:p>
          <a:p>
            <a:pPr>
              <a:buFont typeface="Arial" panose="020B0604020202020204" pitchFamily="34" charset="0"/>
              <a:buChar char="•"/>
            </a:pPr>
            <a:r>
              <a:rPr lang="en-US" sz="1800" b="1" dirty="0">
                <a:solidFill>
                  <a:schemeClr val="tx1"/>
                </a:solidFill>
              </a:rPr>
              <a:t>Collaboration</a:t>
            </a:r>
            <a:r>
              <a:rPr lang="en-US" sz="1800" dirty="0">
                <a:solidFill>
                  <a:schemeClr val="tx1"/>
                </a:solidFill>
              </a:rPr>
              <a:t>: Facilitates team collaboration by sharing experiments, results, and visualizations seamlessly.</a:t>
            </a:r>
          </a:p>
          <a:p>
            <a:pPr>
              <a:buFont typeface="Arial" panose="020B0604020202020204" pitchFamily="34" charset="0"/>
              <a:buChar char="•"/>
            </a:pPr>
            <a:r>
              <a:rPr lang="en-US" sz="1800" b="1" dirty="0">
                <a:solidFill>
                  <a:schemeClr val="tx1"/>
                </a:solidFill>
              </a:rPr>
              <a:t>API &amp; SDK Integration</a:t>
            </a:r>
            <a:r>
              <a:rPr lang="en-US" sz="1800" dirty="0">
                <a:solidFill>
                  <a:schemeClr val="tx1"/>
                </a:solidFill>
              </a:rPr>
              <a:t>: Offers Python and REST APIs for flexible experiment management and integration into workflows.</a:t>
            </a:r>
          </a:p>
        </p:txBody>
      </p:sp>
    </p:spTree>
    <p:extLst>
      <p:ext uri="{BB962C8B-B14F-4D97-AF65-F5344CB8AC3E}">
        <p14:creationId xmlns:p14="http://schemas.microsoft.com/office/powerpoint/2010/main" val="2808246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162DF2A-64D1-4AA9-BA42-8A4063EAD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5D7C1373-63AF-4A75-909E-990E0535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0" name="Rectangle 19">
            <a:extLst>
              <a:ext uri="{FF2B5EF4-FFF2-40B4-BE49-F238E27FC236}">
                <a16:creationId xmlns:a16="http://schemas.microsoft.com/office/drawing/2014/main" id="{57F231E5-F402-49E1-82B4-C762909ED2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13">
            <a:extLst>
              <a:ext uri="{FF2B5EF4-FFF2-40B4-BE49-F238E27FC236}">
                <a16:creationId xmlns:a16="http://schemas.microsoft.com/office/drawing/2014/main" id="{6F0BA12B-74D1-4DB1-9A3F-C9BA27B815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2000"/>
            <a:ext cx="4208489" cy="5334001"/>
          </a:xfrm>
          <a:custGeom>
            <a:avLst/>
            <a:gdLst>
              <a:gd name="connsiteX0" fmla="*/ 1015642 w 4208489"/>
              <a:gd name="connsiteY0" fmla="*/ 0 h 5334001"/>
              <a:gd name="connsiteX1" fmla="*/ 4208489 w 4208489"/>
              <a:gd name="connsiteY1" fmla="*/ 0 h 5334001"/>
              <a:gd name="connsiteX2" fmla="*/ 4208489 w 4208489"/>
              <a:gd name="connsiteY2" fmla="*/ 5334001 h 5334001"/>
              <a:gd name="connsiteX3" fmla="*/ 0 w 4208489"/>
              <a:gd name="connsiteY3" fmla="*/ 5334001 h 5334001"/>
            </a:gdLst>
            <a:ahLst/>
            <a:cxnLst>
              <a:cxn ang="0">
                <a:pos x="connsiteX0" y="connsiteY0"/>
              </a:cxn>
              <a:cxn ang="0">
                <a:pos x="connsiteX1" y="connsiteY1"/>
              </a:cxn>
              <a:cxn ang="0">
                <a:pos x="connsiteX2" y="connsiteY2"/>
              </a:cxn>
              <a:cxn ang="0">
                <a:pos x="connsiteX3" y="connsiteY3"/>
              </a:cxn>
            </a:cxnLst>
            <a:rect l="l" t="t" r="r" b="b"/>
            <a:pathLst>
              <a:path w="4208489" h="5334001">
                <a:moveTo>
                  <a:pt x="1015642" y="0"/>
                </a:moveTo>
                <a:lnTo>
                  <a:pt x="4208489" y="0"/>
                </a:lnTo>
                <a:lnTo>
                  <a:pt x="4208489" y="5334001"/>
                </a:lnTo>
                <a:lnTo>
                  <a:pt x="0" y="533400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Freeform: Shape 15">
            <a:extLst>
              <a:ext uri="{FF2B5EF4-FFF2-40B4-BE49-F238E27FC236}">
                <a16:creationId xmlns:a16="http://schemas.microsoft.com/office/drawing/2014/main" id="{515FCC40-AA93-4D3B-90D0-69BC824EAD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1190517" y="1056875"/>
            <a:ext cx="1001483" cy="4744251"/>
          </a:xfrm>
          <a:custGeom>
            <a:avLst/>
            <a:gdLst>
              <a:gd name="connsiteX0" fmla="*/ 0 w 1001483"/>
              <a:gd name="connsiteY0" fmla="*/ 0 h 4744251"/>
              <a:gd name="connsiteX1" fmla="*/ 1001483 w 1001483"/>
              <a:gd name="connsiteY1" fmla="*/ 0 h 4744251"/>
              <a:gd name="connsiteX2" fmla="*/ 0 w 1001483"/>
              <a:gd name="connsiteY2" fmla="*/ 4744251 h 4744251"/>
            </a:gdLst>
            <a:ahLst/>
            <a:cxnLst>
              <a:cxn ang="0">
                <a:pos x="connsiteX0" y="connsiteY0"/>
              </a:cxn>
              <a:cxn ang="0">
                <a:pos x="connsiteX1" y="connsiteY1"/>
              </a:cxn>
              <a:cxn ang="0">
                <a:pos x="connsiteX2" y="connsiteY2"/>
              </a:cxn>
            </a:cxnLst>
            <a:rect l="l" t="t" r="r" b="b"/>
            <a:pathLst>
              <a:path w="1001483" h="4744251">
                <a:moveTo>
                  <a:pt x="0" y="0"/>
                </a:moveTo>
                <a:lnTo>
                  <a:pt x="1001483" y="0"/>
                </a:lnTo>
                <a:lnTo>
                  <a:pt x="0" y="474425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C62EDCE5-4BCA-B5BD-A4FC-F78B7707EC3B}"/>
              </a:ext>
            </a:extLst>
          </p:cNvPr>
          <p:cNvSpPr txBox="1"/>
          <p:nvPr/>
        </p:nvSpPr>
        <p:spPr>
          <a:xfrm>
            <a:off x="4084398" y="1298448"/>
            <a:ext cx="7315200" cy="3255264"/>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3600" b="1" spc="-100" dirty="0">
                <a:latin typeface="+mj-lt"/>
                <a:ea typeface="+mj-ea"/>
                <a:cs typeface="+mj-cs"/>
              </a:rPr>
              <a:t>Project Methodology</a:t>
            </a:r>
          </a:p>
        </p:txBody>
      </p:sp>
    </p:spTree>
    <p:extLst>
      <p:ext uri="{BB962C8B-B14F-4D97-AF65-F5344CB8AC3E}">
        <p14:creationId xmlns:p14="http://schemas.microsoft.com/office/powerpoint/2010/main" val="301823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D5A3-2B4B-A8D0-D318-931EB73E102E}"/>
              </a:ext>
            </a:extLst>
          </p:cNvPr>
          <p:cNvSpPr>
            <a:spLocks noGrp="1"/>
          </p:cNvSpPr>
          <p:nvPr>
            <p:ph type="title"/>
          </p:nvPr>
        </p:nvSpPr>
        <p:spPr>
          <a:xfrm>
            <a:off x="252919" y="1123837"/>
            <a:ext cx="2947482" cy="4601183"/>
          </a:xfrm>
        </p:spPr>
        <p:txBody>
          <a:bodyPr>
            <a:normAutofit/>
          </a:bodyPr>
          <a:lstStyle/>
          <a:p>
            <a:r>
              <a:rPr lang="en-US" b="1" dirty="0">
                <a:solidFill>
                  <a:schemeClr val="tx1"/>
                </a:solidFill>
              </a:rPr>
              <a:t>Setting Up </a:t>
            </a:r>
            <a:r>
              <a:rPr lang="en-US" b="1" dirty="0" err="1">
                <a:solidFill>
                  <a:schemeClr val="tx1"/>
                </a:solidFill>
              </a:rPr>
              <a:t>Neptune.ai</a:t>
            </a:r>
            <a:endParaRPr lang="en-US" dirty="0">
              <a:solidFill>
                <a:schemeClr val="tx1"/>
              </a:solidFill>
            </a:endParaRPr>
          </a:p>
        </p:txBody>
      </p:sp>
      <p:graphicFrame>
        <p:nvGraphicFramePr>
          <p:cNvPr id="7" name="Content Placeholder 2">
            <a:extLst>
              <a:ext uri="{FF2B5EF4-FFF2-40B4-BE49-F238E27FC236}">
                <a16:creationId xmlns:a16="http://schemas.microsoft.com/office/drawing/2014/main" id="{901F1D91-FC60-D549-BF16-B62E99EB6452}"/>
              </a:ext>
            </a:extLst>
          </p:cNvPr>
          <p:cNvGraphicFramePr>
            <a:graphicFrameLocks noGrp="1"/>
          </p:cNvGraphicFramePr>
          <p:nvPr>
            <p:ph idx="1"/>
            <p:extLst>
              <p:ext uri="{D42A27DB-BD31-4B8C-83A1-F6EECF244321}">
                <p14:modId xmlns:p14="http://schemas.microsoft.com/office/powerpoint/2010/main" val="471326958"/>
              </p:ext>
            </p:extLst>
          </p:nvPr>
        </p:nvGraphicFramePr>
        <p:xfrm>
          <a:off x="3759896" y="885459"/>
          <a:ext cx="7728267" cy="50873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91785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7115F77-2FAE-4CA7-9A7F-10D5F2C8F8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5CD4C046-A04C-46CC-AFA3-6B0621F62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4" name="Rectangle 23">
            <a:extLst>
              <a:ext uri="{FF2B5EF4-FFF2-40B4-BE49-F238E27FC236}">
                <a16:creationId xmlns:a16="http://schemas.microsoft.com/office/drawing/2014/main" id="{66C7A97A-A7DE-4DFB-8542-1E4BF24C7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E111DB0-3D73-4D20-9D57-CEF5A0D86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3C8E819-4386-D908-6F16-06C179A49522}"/>
              </a:ext>
            </a:extLst>
          </p:cNvPr>
          <p:cNvSpPr>
            <a:spLocks noGrp="1"/>
          </p:cNvSpPr>
          <p:nvPr>
            <p:ph type="title"/>
          </p:nvPr>
        </p:nvSpPr>
        <p:spPr>
          <a:xfrm>
            <a:off x="589804" y="2812647"/>
            <a:ext cx="2701617" cy="1620457"/>
          </a:xfrm>
        </p:spPr>
        <p:txBody>
          <a:bodyPr vert="horz" lIns="91440" tIns="45720" rIns="91440" bIns="45720" rtlCol="0" anchor="b">
            <a:normAutofit/>
          </a:bodyPr>
          <a:lstStyle/>
          <a:p>
            <a:r>
              <a:rPr lang="en-US" b="1" spc="-100" dirty="0">
                <a:solidFill>
                  <a:schemeClr val="tx1"/>
                </a:solidFill>
              </a:rPr>
              <a:t>Project Details and Privacy</a:t>
            </a:r>
          </a:p>
        </p:txBody>
      </p:sp>
      <p:pic>
        <p:nvPicPr>
          <p:cNvPr id="6" name="Content Placeholder 5">
            <a:extLst>
              <a:ext uri="{FF2B5EF4-FFF2-40B4-BE49-F238E27FC236}">
                <a16:creationId xmlns:a16="http://schemas.microsoft.com/office/drawing/2014/main" id="{05A5F9FF-41ED-925A-E0C8-56FD9297961B}"/>
              </a:ext>
            </a:extLst>
          </p:cNvPr>
          <p:cNvPicPr>
            <a:picLocks noGrp="1" noChangeAspect="1"/>
          </p:cNvPicPr>
          <p:nvPr>
            <p:ph idx="1"/>
          </p:nvPr>
        </p:nvPicPr>
        <p:blipFill>
          <a:blip r:embed="rId3"/>
          <a:srcRect r="561"/>
          <a:stretch/>
        </p:blipFill>
        <p:spPr>
          <a:xfrm>
            <a:off x="5120640" y="759599"/>
            <a:ext cx="6367271" cy="5330650"/>
          </a:xfrm>
          <a:prstGeom prst="rect">
            <a:avLst/>
          </a:prstGeom>
        </p:spPr>
      </p:pic>
      <p:sp>
        <p:nvSpPr>
          <p:cNvPr id="28" name="Rectangle 27">
            <a:extLst>
              <a:ext uri="{FF2B5EF4-FFF2-40B4-BE49-F238E27FC236}">
                <a16:creationId xmlns:a16="http://schemas.microsoft.com/office/drawing/2014/main" id="{027ADCA0-A066-4B16-8E1F-3C2483947B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438917607"/>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Frame</Template>
  <TotalTime>1076</TotalTime>
  <Words>1213</Words>
  <Application>Microsoft Macintosh PowerPoint</Application>
  <PresentationFormat>Widescreen</PresentationFormat>
  <Paragraphs>112</Paragraphs>
  <Slides>22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Aptos</vt:lpstr>
      <vt:lpstr>Arial</vt:lpstr>
      <vt:lpstr>Corbel</vt:lpstr>
      <vt:lpstr>Times New Roman</vt:lpstr>
      <vt:lpstr>Wingdings 2</vt:lpstr>
      <vt:lpstr>Frame</vt:lpstr>
      <vt:lpstr>DataPrep &amp; Neptune.ai</vt:lpstr>
      <vt:lpstr>Introduction</vt:lpstr>
      <vt:lpstr>Exploratory Data Analysis (EDA) and Experiment Tracking</vt:lpstr>
      <vt:lpstr>Importance of Using MLOps Tools for EDA and Experiment Tracking</vt:lpstr>
      <vt:lpstr>DataPrep</vt:lpstr>
      <vt:lpstr>Neptune.ai</vt:lpstr>
      <vt:lpstr>PowerPoint Presentation</vt:lpstr>
      <vt:lpstr>Setting Up Neptune.ai</vt:lpstr>
      <vt:lpstr>Project Details and Privacy</vt:lpstr>
      <vt:lpstr>PowerPoint Presentation</vt:lpstr>
      <vt:lpstr>Installation of Required Libraries </vt:lpstr>
      <vt:lpstr>PowerPoint Presentation</vt:lpstr>
      <vt:lpstr>Performing EDA using DataPrep</vt:lpstr>
      <vt:lpstr>PowerPoint Presentation</vt:lpstr>
      <vt:lpstr>PowerPoint Presentation</vt:lpstr>
      <vt:lpstr>PowerPoint Presentation</vt:lpstr>
      <vt:lpstr>DataPrep  Key Learnings</vt:lpstr>
      <vt:lpstr>Experiment Tracking and Visualization with Neptune.ai</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Bongale, Sanjana Shailesh</dc:creator>
  <cp:lastModifiedBy>Bongale, Sanjana Shailesh</cp:lastModifiedBy>
  <cp:revision>92</cp:revision>
  <dcterms:created xsi:type="dcterms:W3CDTF">2024-10-09T00:29:19Z</dcterms:created>
  <dcterms:modified xsi:type="dcterms:W3CDTF">2025-02-04T16:32:13Z</dcterms:modified>
</cp:coreProperties>
</file>

<file path=docProps/thumbnail.jpeg>
</file>